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82" r:id="rId5"/>
  </p:sldMasterIdLst>
  <p:notesMasterIdLst>
    <p:notesMasterId r:id="rId14"/>
  </p:notesMasterIdLst>
  <p:handoutMasterIdLst>
    <p:handoutMasterId r:id="rId15"/>
  </p:handoutMasterIdLst>
  <p:sldIdLst>
    <p:sldId id="354" r:id="rId6"/>
    <p:sldId id="1667" r:id="rId7"/>
    <p:sldId id="1668" r:id="rId8"/>
    <p:sldId id="389" r:id="rId9"/>
    <p:sldId id="401" r:id="rId10"/>
    <p:sldId id="1669" r:id="rId11"/>
    <p:sldId id="1670" r:id="rId12"/>
    <p:sldId id="35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4EF"/>
    <a:srgbClr val="024EA2"/>
    <a:srgbClr val="6BB745"/>
    <a:srgbClr val="174194"/>
    <a:srgbClr val="164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9" autoAdjust="0"/>
    <p:restoredTop sz="84947" autoAdjust="0"/>
  </p:normalViewPr>
  <p:slideViewPr>
    <p:cSldViewPr snapToGrid="0" snapToObjects="1">
      <p:cViewPr varScale="1">
        <p:scale>
          <a:sx n="92" d="100"/>
          <a:sy n="92" d="100"/>
        </p:scale>
        <p:origin x="96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48" d="100"/>
          <a:sy n="48" d="100"/>
        </p:scale>
        <p:origin x="2688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0B15F8-64BE-714E-8178-3E483BC403C7}" type="doc">
      <dgm:prSet loTypeId="urn:microsoft.com/office/officeart/2005/8/layout/pyramid1" loCatId="" qsTypeId="urn:microsoft.com/office/officeart/2005/8/quickstyle/simple1" qsCatId="simple" csTypeId="urn:microsoft.com/office/officeart/2005/8/colors/colorful5" csCatId="colorful" phldr="1"/>
      <dgm:spPr/>
    </dgm:pt>
    <dgm:pt modelId="{C0E1270F-099A-DD4B-ADBE-2ECBCF2F0E41}">
      <dgm:prSet phldrT="[Text]"/>
      <dgm:spPr>
        <a:solidFill>
          <a:srgbClr val="FF5050"/>
        </a:solidFill>
      </dgm:spPr>
      <dgm:t>
        <a:bodyPr/>
        <a:lstStyle/>
        <a:p>
          <a:r>
            <a:rPr lang="en-GB"/>
            <a:t>AI, DL </a:t>
          </a:r>
        </a:p>
      </dgm:t>
    </dgm:pt>
    <dgm:pt modelId="{77A28278-A111-E241-A9A2-F6C12D184F36}" type="parTrans" cxnId="{AF243309-7EE1-8749-A60F-A17F6A86DA95}">
      <dgm:prSet/>
      <dgm:spPr/>
      <dgm:t>
        <a:bodyPr/>
        <a:lstStyle/>
        <a:p>
          <a:endParaRPr lang="en-GB"/>
        </a:p>
      </dgm:t>
    </dgm:pt>
    <dgm:pt modelId="{71398AB1-04EB-1E46-8587-C6D953923B5F}" type="sibTrans" cxnId="{AF243309-7EE1-8749-A60F-A17F6A86DA95}">
      <dgm:prSet/>
      <dgm:spPr/>
      <dgm:t>
        <a:bodyPr/>
        <a:lstStyle/>
        <a:p>
          <a:endParaRPr lang="en-GB"/>
        </a:p>
      </dgm:t>
    </dgm:pt>
    <dgm:pt modelId="{67F5F65C-C25C-FD40-A482-0EDE89F74055}">
      <dgm:prSet/>
      <dgm:spPr>
        <a:solidFill>
          <a:srgbClr val="FF5050">
            <a:alpha val="67000"/>
          </a:srgbClr>
        </a:solidFill>
      </dgm:spPr>
      <dgm:t>
        <a:bodyPr/>
        <a:lstStyle/>
        <a:p>
          <a:r>
            <a:rPr lang="hu-HU"/>
            <a:t>A / B teszt, kísérletezés, egyszerű ML algoritmusok</a:t>
          </a:r>
          <a:endParaRPr lang="en-GB"/>
        </a:p>
      </dgm:t>
    </dgm:pt>
    <dgm:pt modelId="{6C91113D-99F5-6E41-9DB3-33C108867F3D}" type="parTrans" cxnId="{4A67847E-0446-334C-A3C8-F9F66CF2D912}">
      <dgm:prSet/>
      <dgm:spPr/>
      <dgm:t>
        <a:bodyPr/>
        <a:lstStyle/>
        <a:p>
          <a:endParaRPr lang="en-GB"/>
        </a:p>
      </dgm:t>
    </dgm:pt>
    <dgm:pt modelId="{2124C288-35E7-C64B-B8C7-0E10696641C1}" type="sibTrans" cxnId="{4A67847E-0446-334C-A3C8-F9F66CF2D912}">
      <dgm:prSet/>
      <dgm:spPr/>
      <dgm:t>
        <a:bodyPr/>
        <a:lstStyle/>
        <a:p>
          <a:endParaRPr lang="en-GB"/>
        </a:p>
      </dgm:t>
    </dgm:pt>
    <dgm:pt modelId="{9A56F49D-9F52-9D47-90A4-FBE16E71FAB9}">
      <dgm:prSet/>
      <dgm:spPr/>
      <dgm:t>
        <a:bodyPr/>
        <a:lstStyle/>
        <a:p>
          <a:r>
            <a:rPr lang="en-GB"/>
            <a:t>Adatelemzés, metrikák, szegmensek, aggregálás, vizualizáció, tanulóadatok</a:t>
          </a:r>
        </a:p>
      </dgm:t>
    </dgm:pt>
    <dgm:pt modelId="{D0DC1758-4932-8343-B954-3DABA61CD425}" type="parTrans" cxnId="{C67FEC74-FE3F-9E4F-968F-3C7C3A82B00E}">
      <dgm:prSet/>
      <dgm:spPr/>
      <dgm:t>
        <a:bodyPr/>
        <a:lstStyle/>
        <a:p>
          <a:endParaRPr lang="en-GB"/>
        </a:p>
      </dgm:t>
    </dgm:pt>
    <dgm:pt modelId="{60255EDD-6E04-8F48-97AB-CDA303C8E014}" type="sibTrans" cxnId="{C67FEC74-FE3F-9E4F-968F-3C7C3A82B00E}">
      <dgm:prSet/>
      <dgm:spPr/>
      <dgm:t>
        <a:bodyPr/>
        <a:lstStyle/>
        <a:p>
          <a:endParaRPr lang="en-GB"/>
        </a:p>
      </dgm:t>
    </dgm:pt>
    <dgm:pt modelId="{5122DEDE-B32A-0F4A-AEF4-566EDC8BC259}">
      <dgm:prSet/>
      <dgm:spPr/>
      <dgm:t>
        <a:bodyPr/>
        <a:lstStyle/>
        <a:p>
          <a:r>
            <a:rPr lang="en-GB"/>
            <a:t>adattisztítás, anomália detekció, adat-előkészítés </a:t>
          </a:r>
        </a:p>
      </dgm:t>
    </dgm:pt>
    <dgm:pt modelId="{0B60D3DA-36E8-E14E-86BA-AFABE0C290DE}" type="parTrans" cxnId="{A9FCA332-7243-7D41-B716-53FE37ADAF26}">
      <dgm:prSet/>
      <dgm:spPr/>
      <dgm:t>
        <a:bodyPr/>
        <a:lstStyle/>
        <a:p>
          <a:endParaRPr lang="en-GB"/>
        </a:p>
      </dgm:t>
    </dgm:pt>
    <dgm:pt modelId="{92466F2E-0B33-F544-99DD-4DAB2CB630DD}" type="sibTrans" cxnId="{A9FCA332-7243-7D41-B716-53FE37ADAF26}">
      <dgm:prSet/>
      <dgm:spPr/>
      <dgm:t>
        <a:bodyPr/>
        <a:lstStyle/>
        <a:p>
          <a:endParaRPr lang="en-GB"/>
        </a:p>
      </dgm:t>
    </dgm:pt>
    <dgm:pt modelId="{6B614F57-9064-8442-BAED-9C320FEF9B25}">
      <dgm:prSet/>
      <dgm:spPr/>
      <dgm:t>
        <a:bodyPr/>
        <a:lstStyle/>
        <a:p>
          <a:r>
            <a:rPr lang="en-GB"/>
            <a:t>Megbízható adatáramlás, infrastruktúra, ETL, strukturált és nem strukturált adatok tárolása</a:t>
          </a:r>
        </a:p>
      </dgm:t>
    </dgm:pt>
    <dgm:pt modelId="{A2FDE206-77B4-BE4D-B7CD-8A172CCD8919}" type="parTrans" cxnId="{8E0A8EEC-6DFE-A542-9016-F1E1601EFA73}">
      <dgm:prSet/>
      <dgm:spPr/>
      <dgm:t>
        <a:bodyPr/>
        <a:lstStyle/>
        <a:p>
          <a:endParaRPr lang="en-GB"/>
        </a:p>
      </dgm:t>
    </dgm:pt>
    <dgm:pt modelId="{E093D957-098D-4043-A76F-DFB92AB0F57A}" type="sibTrans" cxnId="{8E0A8EEC-6DFE-A542-9016-F1E1601EFA73}">
      <dgm:prSet/>
      <dgm:spPr/>
      <dgm:t>
        <a:bodyPr/>
        <a:lstStyle/>
        <a:p>
          <a:endParaRPr lang="en-GB"/>
        </a:p>
      </dgm:t>
    </dgm:pt>
    <dgm:pt modelId="{8624A012-6381-254A-8257-68F3F167A834}">
      <dgm:prSet/>
      <dgm:spPr/>
      <dgm:t>
        <a:bodyPr/>
        <a:lstStyle/>
        <a:p>
          <a:r>
            <a:rPr lang="en-GB"/>
            <a:t>Adatrögzítés, szenzorok (IoT), külső adatok, felhasználók / fogyasztók által generált  tartalom</a:t>
          </a:r>
        </a:p>
      </dgm:t>
    </dgm:pt>
    <dgm:pt modelId="{34EDD20B-C6C4-4D40-A777-A51337179ACB}" type="parTrans" cxnId="{DAAC9155-E654-4648-80AA-0456CD504563}">
      <dgm:prSet/>
      <dgm:spPr/>
      <dgm:t>
        <a:bodyPr/>
        <a:lstStyle/>
        <a:p>
          <a:endParaRPr lang="en-GB"/>
        </a:p>
      </dgm:t>
    </dgm:pt>
    <dgm:pt modelId="{F75B082D-ACA8-4242-BAC0-47162D192F6D}" type="sibTrans" cxnId="{DAAC9155-E654-4648-80AA-0456CD504563}">
      <dgm:prSet/>
      <dgm:spPr/>
      <dgm:t>
        <a:bodyPr/>
        <a:lstStyle/>
        <a:p>
          <a:endParaRPr lang="en-GB"/>
        </a:p>
      </dgm:t>
    </dgm:pt>
    <dgm:pt modelId="{295C27D3-E6AC-914D-BB43-4BD8BBBEAA0D}" type="pres">
      <dgm:prSet presAssocID="{880B15F8-64BE-714E-8178-3E483BC403C7}" presName="Name0" presStyleCnt="0">
        <dgm:presLayoutVars>
          <dgm:dir/>
          <dgm:animLvl val="lvl"/>
          <dgm:resizeHandles val="exact"/>
        </dgm:presLayoutVars>
      </dgm:prSet>
      <dgm:spPr/>
    </dgm:pt>
    <dgm:pt modelId="{A9C40DE3-5994-E249-8177-8B933603E69B}" type="pres">
      <dgm:prSet presAssocID="{C0E1270F-099A-DD4B-ADBE-2ECBCF2F0E41}" presName="Name8" presStyleCnt="0"/>
      <dgm:spPr/>
    </dgm:pt>
    <dgm:pt modelId="{95A5F2A2-3814-C64D-9ACA-64AA69DB6753}" type="pres">
      <dgm:prSet presAssocID="{C0E1270F-099A-DD4B-ADBE-2ECBCF2F0E41}" presName="level" presStyleLbl="node1" presStyleIdx="0" presStyleCnt="6">
        <dgm:presLayoutVars>
          <dgm:chMax val="1"/>
          <dgm:bulletEnabled val="1"/>
        </dgm:presLayoutVars>
      </dgm:prSet>
      <dgm:spPr/>
    </dgm:pt>
    <dgm:pt modelId="{8AA55770-33B9-3A4F-934C-122E4A516051}" type="pres">
      <dgm:prSet presAssocID="{C0E1270F-099A-DD4B-ADBE-2ECBCF2F0E41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1B6A5364-1E1C-5F44-955F-87E8B0BB6B7B}" type="pres">
      <dgm:prSet presAssocID="{67F5F65C-C25C-FD40-A482-0EDE89F74055}" presName="Name8" presStyleCnt="0"/>
      <dgm:spPr/>
    </dgm:pt>
    <dgm:pt modelId="{150E5D21-26D4-6E48-A3A5-4F075DF361B9}" type="pres">
      <dgm:prSet presAssocID="{67F5F65C-C25C-FD40-A482-0EDE89F74055}" presName="level" presStyleLbl="node1" presStyleIdx="1" presStyleCnt="6">
        <dgm:presLayoutVars>
          <dgm:chMax val="1"/>
          <dgm:bulletEnabled val="1"/>
        </dgm:presLayoutVars>
      </dgm:prSet>
      <dgm:spPr/>
    </dgm:pt>
    <dgm:pt modelId="{9D6DAA76-29D9-D647-96AA-051927F08F00}" type="pres">
      <dgm:prSet presAssocID="{67F5F65C-C25C-FD40-A482-0EDE89F7405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DC4989E0-12D3-2043-881F-921FD8EA4F12}" type="pres">
      <dgm:prSet presAssocID="{9A56F49D-9F52-9D47-90A4-FBE16E71FAB9}" presName="Name8" presStyleCnt="0"/>
      <dgm:spPr/>
    </dgm:pt>
    <dgm:pt modelId="{CD2A4B79-479F-444F-BB7E-E3CEF3A84C75}" type="pres">
      <dgm:prSet presAssocID="{9A56F49D-9F52-9D47-90A4-FBE16E71FAB9}" presName="level" presStyleLbl="node1" presStyleIdx="2" presStyleCnt="6">
        <dgm:presLayoutVars>
          <dgm:chMax val="1"/>
          <dgm:bulletEnabled val="1"/>
        </dgm:presLayoutVars>
      </dgm:prSet>
      <dgm:spPr/>
    </dgm:pt>
    <dgm:pt modelId="{3947FB7D-E156-8645-A3E3-5DFA170AA517}" type="pres">
      <dgm:prSet presAssocID="{9A56F49D-9F52-9D47-90A4-FBE16E71FAB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038C275-E720-1240-A906-0708053DE885}" type="pres">
      <dgm:prSet presAssocID="{5122DEDE-B32A-0F4A-AEF4-566EDC8BC259}" presName="Name8" presStyleCnt="0"/>
      <dgm:spPr/>
    </dgm:pt>
    <dgm:pt modelId="{37C65299-F21A-8B4E-89E9-FD74223EC650}" type="pres">
      <dgm:prSet presAssocID="{5122DEDE-B32A-0F4A-AEF4-566EDC8BC259}" presName="level" presStyleLbl="node1" presStyleIdx="3" presStyleCnt="6">
        <dgm:presLayoutVars>
          <dgm:chMax val="1"/>
          <dgm:bulletEnabled val="1"/>
        </dgm:presLayoutVars>
      </dgm:prSet>
      <dgm:spPr/>
    </dgm:pt>
    <dgm:pt modelId="{907CA2FB-F865-2B42-B0FD-2F71ED84BA4F}" type="pres">
      <dgm:prSet presAssocID="{5122DEDE-B32A-0F4A-AEF4-566EDC8BC259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0EFC6B62-13D8-CA40-8367-7E038632237A}" type="pres">
      <dgm:prSet presAssocID="{6B614F57-9064-8442-BAED-9C320FEF9B25}" presName="Name8" presStyleCnt="0"/>
      <dgm:spPr/>
    </dgm:pt>
    <dgm:pt modelId="{D4EEC2BD-6499-4843-9A78-628CAA5BC5DF}" type="pres">
      <dgm:prSet presAssocID="{6B614F57-9064-8442-BAED-9C320FEF9B25}" presName="level" presStyleLbl="node1" presStyleIdx="4" presStyleCnt="6">
        <dgm:presLayoutVars>
          <dgm:chMax val="1"/>
          <dgm:bulletEnabled val="1"/>
        </dgm:presLayoutVars>
      </dgm:prSet>
      <dgm:spPr/>
    </dgm:pt>
    <dgm:pt modelId="{DD177D4F-58E4-3946-9775-A2C146612D15}" type="pres">
      <dgm:prSet presAssocID="{6B614F57-9064-8442-BAED-9C320FEF9B2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61B24E6-FF85-7A4F-8D70-972417F71529}" type="pres">
      <dgm:prSet presAssocID="{8624A012-6381-254A-8257-68F3F167A834}" presName="Name8" presStyleCnt="0"/>
      <dgm:spPr/>
    </dgm:pt>
    <dgm:pt modelId="{C44EF00E-DED9-2C45-843B-F11F6C063475}" type="pres">
      <dgm:prSet presAssocID="{8624A012-6381-254A-8257-68F3F167A834}" presName="level" presStyleLbl="node1" presStyleIdx="5" presStyleCnt="6">
        <dgm:presLayoutVars>
          <dgm:chMax val="1"/>
          <dgm:bulletEnabled val="1"/>
        </dgm:presLayoutVars>
      </dgm:prSet>
      <dgm:spPr/>
    </dgm:pt>
    <dgm:pt modelId="{774D327D-4CA9-A54A-94DC-D708AD96A3E6}" type="pres">
      <dgm:prSet presAssocID="{8624A012-6381-254A-8257-68F3F167A834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AF243309-7EE1-8749-A60F-A17F6A86DA95}" srcId="{880B15F8-64BE-714E-8178-3E483BC403C7}" destId="{C0E1270F-099A-DD4B-ADBE-2ECBCF2F0E41}" srcOrd="0" destOrd="0" parTransId="{77A28278-A111-E241-A9A2-F6C12D184F36}" sibTransId="{71398AB1-04EB-1E46-8587-C6D953923B5F}"/>
    <dgm:cxn modelId="{BD0A1F12-6245-F244-BD59-D8E56F393548}" type="presOf" srcId="{67F5F65C-C25C-FD40-A482-0EDE89F74055}" destId="{9D6DAA76-29D9-D647-96AA-051927F08F00}" srcOrd="1" destOrd="0" presId="urn:microsoft.com/office/officeart/2005/8/layout/pyramid1"/>
    <dgm:cxn modelId="{51C34B21-F29F-1A42-8442-9EE4CAD84F32}" type="presOf" srcId="{6B614F57-9064-8442-BAED-9C320FEF9B25}" destId="{D4EEC2BD-6499-4843-9A78-628CAA5BC5DF}" srcOrd="0" destOrd="0" presId="urn:microsoft.com/office/officeart/2005/8/layout/pyramid1"/>
    <dgm:cxn modelId="{A9FCA332-7243-7D41-B716-53FE37ADAF26}" srcId="{880B15F8-64BE-714E-8178-3E483BC403C7}" destId="{5122DEDE-B32A-0F4A-AEF4-566EDC8BC259}" srcOrd="3" destOrd="0" parTransId="{0B60D3DA-36E8-E14E-86BA-AFABE0C290DE}" sibTransId="{92466F2E-0B33-F544-99DD-4DAB2CB630DD}"/>
    <dgm:cxn modelId="{F666F23E-6778-134D-8368-544D72C7B43F}" type="presOf" srcId="{880B15F8-64BE-714E-8178-3E483BC403C7}" destId="{295C27D3-E6AC-914D-BB43-4BD8BBBEAA0D}" srcOrd="0" destOrd="0" presId="urn:microsoft.com/office/officeart/2005/8/layout/pyramid1"/>
    <dgm:cxn modelId="{8EB03343-F582-BD41-B1A4-CACC648B8A40}" type="presOf" srcId="{67F5F65C-C25C-FD40-A482-0EDE89F74055}" destId="{150E5D21-26D4-6E48-A3A5-4F075DF361B9}" srcOrd="0" destOrd="0" presId="urn:microsoft.com/office/officeart/2005/8/layout/pyramid1"/>
    <dgm:cxn modelId="{DAAC9155-E654-4648-80AA-0456CD504563}" srcId="{880B15F8-64BE-714E-8178-3E483BC403C7}" destId="{8624A012-6381-254A-8257-68F3F167A834}" srcOrd="5" destOrd="0" parTransId="{34EDD20B-C6C4-4D40-A777-A51337179ACB}" sibTransId="{F75B082D-ACA8-4242-BAC0-47162D192F6D}"/>
    <dgm:cxn modelId="{C67FEC74-FE3F-9E4F-968F-3C7C3A82B00E}" srcId="{880B15F8-64BE-714E-8178-3E483BC403C7}" destId="{9A56F49D-9F52-9D47-90A4-FBE16E71FAB9}" srcOrd="2" destOrd="0" parTransId="{D0DC1758-4932-8343-B954-3DABA61CD425}" sibTransId="{60255EDD-6E04-8F48-97AB-CDA303C8E014}"/>
    <dgm:cxn modelId="{9566AB78-2325-0E42-B5B9-F4F00055D93C}" type="presOf" srcId="{8624A012-6381-254A-8257-68F3F167A834}" destId="{774D327D-4CA9-A54A-94DC-D708AD96A3E6}" srcOrd="1" destOrd="0" presId="urn:microsoft.com/office/officeart/2005/8/layout/pyramid1"/>
    <dgm:cxn modelId="{D678A27D-D9AF-2546-B121-72F82522F050}" type="presOf" srcId="{8624A012-6381-254A-8257-68F3F167A834}" destId="{C44EF00E-DED9-2C45-843B-F11F6C063475}" srcOrd="0" destOrd="0" presId="urn:microsoft.com/office/officeart/2005/8/layout/pyramid1"/>
    <dgm:cxn modelId="{4A67847E-0446-334C-A3C8-F9F66CF2D912}" srcId="{880B15F8-64BE-714E-8178-3E483BC403C7}" destId="{67F5F65C-C25C-FD40-A482-0EDE89F74055}" srcOrd="1" destOrd="0" parTransId="{6C91113D-99F5-6E41-9DB3-33C108867F3D}" sibTransId="{2124C288-35E7-C64B-B8C7-0E10696641C1}"/>
    <dgm:cxn modelId="{A6A04386-ABD4-9445-AEBC-36BC349F5867}" type="presOf" srcId="{C0E1270F-099A-DD4B-ADBE-2ECBCF2F0E41}" destId="{8AA55770-33B9-3A4F-934C-122E4A516051}" srcOrd="1" destOrd="0" presId="urn:microsoft.com/office/officeart/2005/8/layout/pyramid1"/>
    <dgm:cxn modelId="{0D57A48F-1F39-C344-A60F-D7CB55A7F06E}" type="presOf" srcId="{5122DEDE-B32A-0F4A-AEF4-566EDC8BC259}" destId="{907CA2FB-F865-2B42-B0FD-2F71ED84BA4F}" srcOrd="1" destOrd="0" presId="urn:microsoft.com/office/officeart/2005/8/layout/pyramid1"/>
    <dgm:cxn modelId="{3CA5B9A9-3E23-6C4A-A6E9-18C81E3760B8}" type="presOf" srcId="{9A56F49D-9F52-9D47-90A4-FBE16E71FAB9}" destId="{3947FB7D-E156-8645-A3E3-5DFA170AA517}" srcOrd="1" destOrd="0" presId="urn:microsoft.com/office/officeart/2005/8/layout/pyramid1"/>
    <dgm:cxn modelId="{5A7C50B9-C82D-0140-9BB3-9FCA651DFF55}" type="presOf" srcId="{5122DEDE-B32A-0F4A-AEF4-566EDC8BC259}" destId="{37C65299-F21A-8B4E-89E9-FD74223EC650}" srcOrd="0" destOrd="0" presId="urn:microsoft.com/office/officeart/2005/8/layout/pyramid1"/>
    <dgm:cxn modelId="{4A6FE8C0-3965-4242-BBD7-BAB27920A459}" type="presOf" srcId="{9A56F49D-9F52-9D47-90A4-FBE16E71FAB9}" destId="{CD2A4B79-479F-444F-BB7E-E3CEF3A84C75}" srcOrd="0" destOrd="0" presId="urn:microsoft.com/office/officeart/2005/8/layout/pyramid1"/>
    <dgm:cxn modelId="{BC2679DC-AF47-3740-B009-2B32A015C643}" type="presOf" srcId="{C0E1270F-099A-DD4B-ADBE-2ECBCF2F0E41}" destId="{95A5F2A2-3814-C64D-9ACA-64AA69DB6753}" srcOrd="0" destOrd="0" presId="urn:microsoft.com/office/officeart/2005/8/layout/pyramid1"/>
    <dgm:cxn modelId="{8E0A8EEC-6DFE-A542-9016-F1E1601EFA73}" srcId="{880B15F8-64BE-714E-8178-3E483BC403C7}" destId="{6B614F57-9064-8442-BAED-9C320FEF9B25}" srcOrd="4" destOrd="0" parTransId="{A2FDE206-77B4-BE4D-B7CD-8A172CCD8919}" sibTransId="{E093D957-098D-4043-A76F-DFB92AB0F57A}"/>
    <dgm:cxn modelId="{29BC8EF8-4077-B04E-AD04-4F2D321F8755}" type="presOf" srcId="{6B614F57-9064-8442-BAED-9C320FEF9B25}" destId="{DD177D4F-58E4-3946-9775-A2C146612D15}" srcOrd="1" destOrd="0" presId="urn:microsoft.com/office/officeart/2005/8/layout/pyramid1"/>
    <dgm:cxn modelId="{A01F06EE-7793-374F-AF73-CBDBF4B13B4E}" type="presParOf" srcId="{295C27D3-E6AC-914D-BB43-4BD8BBBEAA0D}" destId="{A9C40DE3-5994-E249-8177-8B933603E69B}" srcOrd="0" destOrd="0" presId="urn:microsoft.com/office/officeart/2005/8/layout/pyramid1"/>
    <dgm:cxn modelId="{AF9B0CDD-1450-574B-8F10-35C028C85729}" type="presParOf" srcId="{A9C40DE3-5994-E249-8177-8B933603E69B}" destId="{95A5F2A2-3814-C64D-9ACA-64AA69DB6753}" srcOrd="0" destOrd="0" presId="urn:microsoft.com/office/officeart/2005/8/layout/pyramid1"/>
    <dgm:cxn modelId="{B081F9F3-E2E2-3741-BDAA-C07BB2164B0D}" type="presParOf" srcId="{A9C40DE3-5994-E249-8177-8B933603E69B}" destId="{8AA55770-33B9-3A4F-934C-122E4A516051}" srcOrd="1" destOrd="0" presId="urn:microsoft.com/office/officeart/2005/8/layout/pyramid1"/>
    <dgm:cxn modelId="{1AB4C624-5CFD-E94E-8432-C721E15E16A9}" type="presParOf" srcId="{295C27D3-E6AC-914D-BB43-4BD8BBBEAA0D}" destId="{1B6A5364-1E1C-5F44-955F-87E8B0BB6B7B}" srcOrd="1" destOrd="0" presId="urn:microsoft.com/office/officeart/2005/8/layout/pyramid1"/>
    <dgm:cxn modelId="{B4FB261E-0538-214D-9741-6684EAD9AFD6}" type="presParOf" srcId="{1B6A5364-1E1C-5F44-955F-87E8B0BB6B7B}" destId="{150E5D21-26D4-6E48-A3A5-4F075DF361B9}" srcOrd="0" destOrd="0" presId="urn:microsoft.com/office/officeart/2005/8/layout/pyramid1"/>
    <dgm:cxn modelId="{55E27091-EEDE-164A-947E-0ABA83447F5B}" type="presParOf" srcId="{1B6A5364-1E1C-5F44-955F-87E8B0BB6B7B}" destId="{9D6DAA76-29D9-D647-96AA-051927F08F00}" srcOrd="1" destOrd="0" presId="urn:microsoft.com/office/officeart/2005/8/layout/pyramid1"/>
    <dgm:cxn modelId="{2AEAFBF4-0044-7941-85F9-6E435D847E44}" type="presParOf" srcId="{295C27D3-E6AC-914D-BB43-4BD8BBBEAA0D}" destId="{DC4989E0-12D3-2043-881F-921FD8EA4F12}" srcOrd="2" destOrd="0" presId="urn:microsoft.com/office/officeart/2005/8/layout/pyramid1"/>
    <dgm:cxn modelId="{F5869676-B7EA-334C-BCE6-34DE58726CEB}" type="presParOf" srcId="{DC4989E0-12D3-2043-881F-921FD8EA4F12}" destId="{CD2A4B79-479F-444F-BB7E-E3CEF3A84C75}" srcOrd="0" destOrd="0" presId="urn:microsoft.com/office/officeart/2005/8/layout/pyramid1"/>
    <dgm:cxn modelId="{3AE453B7-587C-7144-9876-82F1F19508C9}" type="presParOf" srcId="{DC4989E0-12D3-2043-881F-921FD8EA4F12}" destId="{3947FB7D-E156-8645-A3E3-5DFA170AA517}" srcOrd="1" destOrd="0" presId="urn:microsoft.com/office/officeart/2005/8/layout/pyramid1"/>
    <dgm:cxn modelId="{5BA0C989-473C-D24A-A448-206A6CDA9384}" type="presParOf" srcId="{295C27D3-E6AC-914D-BB43-4BD8BBBEAA0D}" destId="{8038C275-E720-1240-A906-0708053DE885}" srcOrd="3" destOrd="0" presId="urn:microsoft.com/office/officeart/2005/8/layout/pyramid1"/>
    <dgm:cxn modelId="{4F624AB2-A3DA-4941-AC52-24FEBFD3D435}" type="presParOf" srcId="{8038C275-E720-1240-A906-0708053DE885}" destId="{37C65299-F21A-8B4E-89E9-FD74223EC650}" srcOrd="0" destOrd="0" presId="urn:microsoft.com/office/officeart/2005/8/layout/pyramid1"/>
    <dgm:cxn modelId="{86A04C7D-E503-B34E-868C-56CC520DBA78}" type="presParOf" srcId="{8038C275-E720-1240-A906-0708053DE885}" destId="{907CA2FB-F865-2B42-B0FD-2F71ED84BA4F}" srcOrd="1" destOrd="0" presId="urn:microsoft.com/office/officeart/2005/8/layout/pyramid1"/>
    <dgm:cxn modelId="{57B5A6A1-0A4A-924E-9875-1837FFA7A860}" type="presParOf" srcId="{295C27D3-E6AC-914D-BB43-4BD8BBBEAA0D}" destId="{0EFC6B62-13D8-CA40-8367-7E038632237A}" srcOrd="4" destOrd="0" presId="urn:microsoft.com/office/officeart/2005/8/layout/pyramid1"/>
    <dgm:cxn modelId="{CDD7490F-39F6-464C-9DA8-9A58848A2EDC}" type="presParOf" srcId="{0EFC6B62-13D8-CA40-8367-7E038632237A}" destId="{D4EEC2BD-6499-4843-9A78-628CAA5BC5DF}" srcOrd="0" destOrd="0" presId="urn:microsoft.com/office/officeart/2005/8/layout/pyramid1"/>
    <dgm:cxn modelId="{5A537658-F18C-FC4E-82B8-2946521EEAD1}" type="presParOf" srcId="{0EFC6B62-13D8-CA40-8367-7E038632237A}" destId="{DD177D4F-58E4-3946-9775-A2C146612D15}" srcOrd="1" destOrd="0" presId="urn:microsoft.com/office/officeart/2005/8/layout/pyramid1"/>
    <dgm:cxn modelId="{67B80943-64A9-1942-9675-1DEF9DE4AF06}" type="presParOf" srcId="{295C27D3-E6AC-914D-BB43-4BD8BBBEAA0D}" destId="{B61B24E6-FF85-7A4F-8D70-972417F71529}" srcOrd="5" destOrd="0" presId="urn:microsoft.com/office/officeart/2005/8/layout/pyramid1"/>
    <dgm:cxn modelId="{DB6026F6-233B-1541-9498-1D6A3E80B635}" type="presParOf" srcId="{B61B24E6-FF85-7A4F-8D70-972417F71529}" destId="{C44EF00E-DED9-2C45-843B-F11F6C063475}" srcOrd="0" destOrd="0" presId="urn:microsoft.com/office/officeart/2005/8/layout/pyramid1"/>
    <dgm:cxn modelId="{24A9A807-47BB-394C-ABCD-95F2D50EFF35}" type="presParOf" srcId="{B61B24E6-FF85-7A4F-8D70-972417F71529}" destId="{774D327D-4CA9-A54A-94DC-D708AD96A3E6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919DEC-73B4-40E4-A116-CFBCFEB9A130}" type="doc">
      <dgm:prSet loTypeId="urn:microsoft.com/office/officeart/2005/8/layout/venn1" loCatId="relationship" qsTypeId="urn:microsoft.com/office/officeart/2005/8/quickstyle/simple1" qsCatId="simple" csTypeId="urn:microsoft.com/office/officeart/2005/8/colors/colorful1" csCatId="colorful" phldr="1"/>
      <dgm:spPr/>
    </dgm:pt>
    <dgm:pt modelId="{CA690E43-5B7D-4D2C-B0F7-738600F256E6}">
      <dgm:prSet phldrT="[Szöveg]" custT="1"/>
      <dgm:spPr>
        <a:solidFill>
          <a:srgbClr val="174194">
            <a:alpha val="50000"/>
          </a:srgbClr>
        </a:solidFill>
      </dgm:spPr>
      <dgm:t>
        <a:bodyPr/>
        <a:lstStyle/>
        <a:p>
          <a:r>
            <a:rPr lang="hu-HU" sz="2000" dirty="0"/>
            <a:t>Domain</a:t>
          </a:r>
        </a:p>
      </dgm:t>
    </dgm:pt>
    <dgm:pt modelId="{01851634-29A6-49A5-9A29-23D80D95CA78}" type="parTrans" cxnId="{EA65B3B8-16B8-47C6-B29C-D6DB3FAE824B}">
      <dgm:prSet/>
      <dgm:spPr/>
      <dgm:t>
        <a:bodyPr/>
        <a:lstStyle/>
        <a:p>
          <a:endParaRPr lang="hu-HU"/>
        </a:p>
      </dgm:t>
    </dgm:pt>
    <dgm:pt modelId="{4A8F6E8B-2F1A-4A3C-A19D-C9481EB165F4}" type="sibTrans" cxnId="{EA65B3B8-16B8-47C6-B29C-D6DB3FAE824B}">
      <dgm:prSet/>
      <dgm:spPr/>
      <dgm:t>
        <a:bodyPr/>
        <a:lstStyle/>
        <a:p>
          <a:endParaRPr lang="hu-HU"/>
        </a:p>
      </dgm:t>
    </dgm:pt>
    <dgm:pt modelId="{4720EEDA-16CA-4EFB-B9EE-BBB3ED16C47C}">
      <dgm:prSet phldrT="[Szöveg]" custT="1"/>
      <dgm:spPr>
        <a:solidFill>
          <a:srgbClr val="6BB745">
            <a:alpha val="50000"/>
          </a:srgbClr>
        </a:solidFill>
      </dgm:spPr>
      <dgm:t>
        <a:bodyPr/>
        <a:lstStyle/>
        <a:p>
          <a:r>
            <a:rPr lang="hu-HU" sz="2000" dirty="0"/>
            <a:t>IT</a:t>
          </a:r>
        </a:p>
      </dgm:t>
    </dgm:pt>
    <dgm:pt modelId="{97486D6E-50D5-4A5B-81AF-7916AB533751}" type="parTrans" cxnId="{5B7C9A11-B102-44F8-8339-00820776EEDD}">
      <dgm:prSet/>
      <dgm:spPr/>
      <dgm:t>
        <a:bodyPr/>
        <a:lstStyle/>
        <a:p>
          <a:endParaRPr lang="hu-HU"/>
        </a:p>
      </dgm:t>
    </dgm:pt>
    <dgm:pt modelId="{DE2CC26C-FEC8-42F4-A54B-862D464EBE10}" type="sibTrans" cxnId="{5B7C9A11-B102-44F8-8339-00820776EEDD}">
      <dgm:prSet/>
      <dgm:spPr/>
      <dgm:t>
        <a:bodyPr/>
        <a:lstStyle/>
        <a:p>
          <a:endParaRPr lang="hu-HU"/>
        </a:p>
      </dgm:t>
    </dgm:pt>
    <dgm:pt modelId="{77F2DAAB-B89D-4714-A61F-78099D5DCA9A}">
      <dgm:prSet phldrT="[Szöveg]" custT="1"/>
      <dgm:spPr/>
      <dgm:t>
        <a:bodyPr/>
        <a:lstStyle/>
        <a:p>
          <a:r>
            <a:rPr lang="hu-HU" sz="2000" dirty="0" err="1"/>
            <a:t>Matema-tika</a:t>
          </a:r>
          <a:endParaRPr lang="hu-HU" sz="2000" dirty="0"/>
        </a:p>
      </dgm:t>
    </dgm:pt>
    <dgm:pt modelId="{67F4325E-E0E4-4587-B85E-DC9EC8BA82E5}" type="parTrans" cxnId="{8FAA6BA7-2A81-4348-9CF9-CE07C2887640}">
      <dgm:prSet/>
      <dgm:spPr/>
      <dgm:t>
        <a:bodyPr/>
        <a:lstStyle/>
        <a:p>
          <a:endParaRPr lang="hu-HU"/>
        </a:p>
      </dgm:t>
    </dgm:pt>
    <dgm:pt modelId="{C152189C-0BA3-45E4-ADA6-8C9037C934D6}" type="sibTrans" cxnId="{8FAA6BA7-2A81-4348-9CF9-CE07C2887640}">
      <dgm:prSet/>
      <dgm:spPr/>
      <dgm:t>
        <a:bodyPr/>
        <a:lstStyle/>
        <a:p>
          <a:endParaRPr lang="hu-HU"/>
        </a:p>
      </dgm:t>
    </dgm:pt>
    <dgm:pt modelId="{CD131769-FBF9-47DC-BCAC-8CA2A8E83A74}" type="pres">
      <dgm:prSet presAssocID="{7E919DEC-73B4-40E4-A116-CFBCFEB9A130}" presName="compositeShape" presStyleCnt="0">
        <dgm:presLayoutVars>
          <dgm:chMax val="7"/>
          <dgm:dir/>
          <dgm:resizeHandles val="exact"/>
        </dgm:presLayoutVars>
      </dgm:prSet>
      <dgm:spPr/>
    </dgm:pt>
    <dgm:pt modelId="{43100F54-7AF9-4EE6-8030-1DE79C3D75B6}" type="pres">
      <dgm:prSet presAssocID="{CA690E43-5B7D-4D2C-B0F7-738600F256E6}" presName="circ1" presStyleLbl="vennNode1" presStyleIdx="0" presStyleCnt="3" custLinFactNeighborY="-1948"/>
      <dgm:spPr/>
    </dgm:pt>
    <dgm:pt modelId="{19AD3C64-9914-488C-ABF5-0F09B07127DF}" type="pres">
      <dgm:prSet presAssocID="{CA690E43-5B7D-4D2C-B0F7-738600F256E6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E1C35D5-EEE0-40D5-A3F7-82B52235000E}" type="pres">
      <dgm:prSet presAssocID="{4720EEDA-16CA-4EFB-B9EE-BBB3ED16C47C}" presName="circ2" presStyleLbl="vennNode1" presStyleIdx="1" presStyleCnt="3"/>
      <dgm:spPr/>
    </dgm:pt>
    <dgm:pt modelId="{74C539E7-16B2-4F35-9412-A012440A87D8}" type="pres">
      <dgm:prSet presAssocID="{4720EEDA-16CA-4EFB-B9EE-BBB3ED16C47C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DF2F295-804F-4229-AB01-A6AE0BEB919D}" type="pres">
      <dgm:prSet presAssocID="{77F2DAAB-B89D-4714-A61F-78099D5DCA9A}" presName="circ3" presStyleLbl="vennNode1" presStyleIdx="2" presStyleCnt="3"/>
      <dgm:spPr/>
    </dgm:pt>
    <dgm:pt modelId="{8CD99DBD-5296-435F-8BB3-54E69EBF9D73}" type="pres">
      <dgm:prSet presAssocID="{77F2DAAB-B89D-4714-A61F-78099D5DCA9A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38DD9B03-97F4-48CF-93E2-84B6723D755F}" type="presOf" srcId="{77F2DAAB-B89D-4714-A61F-78099D5DCA9A}" destId="{8CD99DBD-5296-435F-8BB3-54E69EBF9D73}" srcOrd="1" destOrd="0" presId="urn:microsoft.com/office/officeart/2005/8/layout/venn1"/>
    <dgm:cxn modelId="{5B7C9A11-B102-44F8-8339-00820776EEDD}" srcId="{7E919DEC-73B4-40E4-A116-CFBCFEB9A130}" destId="{4720EEDA-16CA-4EFB-B9EE-BBB3ED16C47C}" srcOrd="1" destOrd="0" parTransId="{97486D6E-50D5-4A5B-81AF-7916AB533751}" sibTransId="{DE2CC26C-FEC8-42F4-A54B-862D464EBE10}"/>
    <dgm:cxn modelId="{AAF61620-7BBF-47E1-B260-7C8368E47F6E}" type="presOf" srcId="{CA690E43-5B7D-4D2C-B0F7-738600F256E6}" destId="{43100F54-7AF9-4EE6-8030-1DE79C3D75B6}" srcOrd="0" destOrd="0" presId="urn:microsoft.com/office/officeart/2005/8/layout/venn1"/>
    <dgm:cxn modelId="{22E14B58-88AF-4FA5-96F0-E57AEF2B35FD}" type="presOf" srcId="{7E919DEC-73B4-40E4-A116-CFBCFEB9A130}" destId="{CD131769-FBF9-47DC-BCAC-8CA2A8E83A74}" srcOrd="0" destOrd="0" presId="urn:microsoft.com/office/officeart/2005/8/layout/venn1"/>
    <dgm:cxn modelId="{8FAA6BA7-2A81-4348-9CF9-CE07C2887640}" srcId="{7E919DEC-73B4-40E4-A116-CFBCFEB9A130}" destId="{77F2DAAB-B89D-4714-A61F-78099D5DCA9A}" srcOrd="2" destOrd="0" parTransId="{67F4325E-E0E4-4587-B85E-DC9EC8BA82E5}" sibTransId="{C152189C-0BA3-45E4-ADA6-8C9037C934D6}"/>
    <dgm:cxn modelId="{780381B0-C082-44A6-A713-829C9CCD7480}" type="presOf" srcId="{77F2DAAB-B89D-4714-A61F-78099D5DCA9A}" destId="{8DF2F295-804F-4229-AB01-A6AE0BEB919D}" srcOrd="0" destOrd="0" presId="urn:microsoft.com/office/officeart/2005/8/layout/venn1"/>
    <dgm:cxn modelId="{E1CF13B2-4B0F-4DCC-B6AE-ED326B34291B}" type="presOf" srcId="{4720EEDA-16CA-4EFB-B9EE-BBB3ED16C47C}" destId="{6E1C35D5-EEE0-40D5-A3F7-82B52235000E}" srcOrd="0" destOrd="0" presId="urn:microsoft.com/office/officeart/2005/8/layout/venn1"/>
    <dgm:cxn modelId="{EA65B3B8-16B8-47C6-B29C-D6DB3FAE824B}" srcId="{7E919DEC-73B4-40E4-A116-CFBCFEB9A130}" destId="{CA690E43-5B7D-4D2C-B0F7-738600F256E6}" srcOrd="0" destOrd="0" parTransId="{01851634-29A6-49A5-9A29-23D80D95CA78}" sibTransId="{4A8F6E8B-2F1A-4A3C-A19D-C9481EB165F4}"/>
    <dgm:cxn modelId="{52A77BD2-DFBF-40F2-B548-26325550838D}" type="presOf" srcId="{CA690E43-5B7D-4D2C-B0F7-738600F256E6}" destId="{19AD3C64-9914-488C-ABF5-0F09B07127DF}" srcOrd="1" destOrd="0" presId="urn:microsoft.com/office/officeart/2005/8/layout/venn1"/>
    <dgm:cxn modelId="{AA60C3F1-D8E2-403D-A3AC-142C4405A274}" type="presOf" srcId="{4720EEDA-16CA-4EFB-B9EE-BBB3ED16C47C}" destId="{74C539E7-16B2-4F35-9412-A012440A87D8}" srcOrd="1" destOrd="0" presId="urn:microsoft.com/office/officeart/2005/8/layout/venn1"/>
    <dgm:cxn modelId="{EE649CB9-9806-4AD4-904D-6995D9F8E83F}" type="presParOf" srcId="{CD131769-FBF9-47DC-BCAC-8CA2A8E83A74}" destId="{43100F54-7AF9-4EE6-8030-1DE79C3D75B6}" srcOrd="0" destOrd="0" presId="urn:microsoft.com/office/officeart/2005/8/layout/venn1"/>
    <dgm:cxn modelId="{6CB0E8BC-C073-40E1-8040-F738B2EB2227}" type="presParOf" srcId="{CD131769-FBF9-47DC-BCAC-8CA2A8E83A74}" destId="{19AD3C64-9914-488C-ABF5-0F09B07127DF}" srcOrd="1" destOrd="0" presId="urn:microsoft.com/office/officeart/2005/8/layout/venn1"/>
    <dgm:cxn modelId="{FAE95E2B-8756-480C-862B-433040A27D97}" type="presParOf" srcId="{CD131769-FBF9-47DC-BCAC-8CA2A8E83A74}" destId="{6E1C35D5-EEE0-40D5-A3F7-82B52235000E}" srcOrd="2" destOrd="0" presId="urn:microsoft.com/office/officeart/2005/8/layout/venn1"/>
    <dgm:cxn modelId="{78D6B3AD-099E-416D-9EE9-FCAA13C7C00E}" type="presParOf" srcId="{CD131769-FBF9-47DC-BCAC-8CA2A8E83A74}" destId="{74C539E7-16B2-4F35-9412-A012440A87D8}" srcOrd="3" destOrd="0" presId="urn:microsoft.com/office/officeart/2005/8/layout/venn1"/>
    <dgm:cxn modelId="{8C92672B-8B99-4A73-BAD9-E502777F6965}" type="presParOf" srcId="{CD131769-FBF9-47DC-BCAC-8CA2A8E83A74}" destId="{8DF2F295-804F-4229-AB01-A6AE0BEB919D}" srcOrd="4" destOrd="0" presId="urn:microsoft.com/office/officeart/2005/8/layout/venn1"/>
    <dgm:cxn modelId="{514DD39A-6810-4379-A004-70B0585AB74E}" type="presParOf" srcId="{CD131769-FBF9-47DC-BCAC-8CA2A8E83A74}" destId="{8CD99DBD-5296-435F-8BB3-54E69EBF9D73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A5F2A2-3814-C64D-9ACA-64AA69DB6753}">
      <dsp:nvSpPr>
        <dsp:cNvPr id="0" name=""/>
        <dsp:cNvSpPr/>
      </dsp:nvSpPr>
      <dsp:spPr>
        <a:xfrm>
          <a:off x="3386666" y="0"/>
          <a:ext cx="1354666" cy="903111"/>
        </a:xfrm>
        <a:prstGeom prst="trapezoid">
          <a:avLst>
            <a:gd name="adj" fmla="val 75000"/>
          </a:avLst>
        </a:prstGeom>
        <a:solidFill>
          <a:srgbClr val="FF5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AI, DL </a:t>
          </a:r>
        </a:p>
      </dsp:txBody>
      <dsp:txXfrm>
        <a:off x="3386666" y="0"/>
        <a:ext cx="1354666" cy="903111"/>
      </dsp:txXfrm>
    </dsp:sp>
    <dsp:sp modelId="{150E5D21-26D4-6E48-A3A5-4F075DF361B9}">
      <dsp:nvSpPr>
        <dsp:cNvPr id="0" name=""/>
        <dsp:cNvSpPr/>
      </dsp:nvSpPr>
      <dsp:spPr>
        <a:xfrm>
          <a:off x="2709333" y="903111"/>
          <a:ext cx="2709333" cy="903111"/>
        </a:xfrm>
        <a:prstGeom prst="trapezoid">
          <a:avLst>
            <a:gd name="adj" fmla="val 75000"/>
          </a:avLst>
        </a:prstGeom>
        <a:solidFill>
          <a:srgbClr val="FF5050">
            <a:alpha val="67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500" kern="1200"/>
            <a:t>A / B teszt, kísérletezés, egyszerű ML algoritmusok</a:t>
          </a:r>
          <a:endParaRPr lang="en-GB" sz="1500" kern="1200"/>
        </a:p>
      </dsp:txBody>
      <dsp:txXfrm>
        <a:off x="3183466" y="903111"/>
        <a:ext cx="1761066" cy="903111"/>
      </dsp:txXfrm>
    </dsp:sp>
    <dsp:sp modelId="{CD2A4B79-479F-444F-BB7E-E3CEF3A84C75}">
      <dsp:nvSpPr>
        <dsp:cNvPr id="0" name=""/>
        <dsp:cNvSpPr/>
      </dsp:nvSpPr>
      <dsp:spPr>
        <a:xfrm>
          <a:off x="2032000" y="1806222"/>
          <a:ext cx="4064000" cy="903111"/>
        </a:xfrm>
        <a:prstGeom prst="trapezoid">
          <a:avLst>
            <a:gd name="adj" fmla="val 75000"/>
          </a:avLst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Adatelemzés, metrikák, szegmensek, aggregálás, vizualizáció, tanulóadatok</a:t>
          </a:r>
        </a:p>
      </dsp:txBody>
      <dsp:txXfrm>
        <a:off x="2743199" y="1806222"/>
        <a:ext cx="2641600" cy="903111"/>
      </dsp:txXfrm>
    </dsp:sp>
    <dsp:sp modelId="{37C65299-F21A-8B4E-89E9-FD74223EC650}">
      <dsp:nvSpPr>
        <dsp:cNvPr id="0" name=""/>
        <dsp:cNvSpPr/>
      </dsp:nvSpPr>
      <dsp:spPr>
        <a:xfrm>
          <a:off x="1354666" y="2709333"/>
          <a:ext cx="5418666" cy="903111"/>
        </a:xfrm>
        <a:prstGeom prst="trapezoid">
          <a:avLst>
            <a:gd name="adj" fmla="val 75000"/>
          </a:avLst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adattisztítás, anomália detekció, adat-előkészítés </a:t>
          </a:r>
        </a:p>
      </dsp:txBody>
      <dsp:txXfrm>
        <a:off x="2302933" y="2709333"/>
        <a:ext cx="3522133" cy="903111"/>
      </dsp:txXfrm>
    </dsp:sp>
    <dsp:sp modelId="{D4EEC2BD-6499-4843-9A78-628CAA5BC5DF}">
      <dsp:nvSpPr>
        <dsp:cNvPr id="0" name=""/>
        <dsp:cNvSpPr/>
      </dsp:nvSpPr>
      <dsp:spPr>
        <a:xfrm>
          <a:off x="677333" y="3612444"/>
          <a:ext cx="6773333" cy="903111"/>
        </a:xfrm>
        <a:prstGeom prst="trapezoid">
          <a:avLst>
            <a:gd name="adj" fmla="val 75000"/>
          </a:avLst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Megbízható adatáramlás, infrastruktúra, ETL, strukturált és nem strukturált adatok tárolása</a:t>
          </a:r>
        </a:p>
      </dsp:txBody>
      <dsp:txXfrm>
        <a:off x="1862666" y="3612444"/>
        <a:ext cx="4402666" cy="903111"/>
      </dsp:txXfrm>
    </dsp:sp>
    <dsp:sp modelId="{C44EF00E-DED9-2C45-843B-F11F6C063475}">
      <dsp:nvSpPr>
        <dsp:cNvPr id="0" name=""/>
        <dsp:cNvSpPr/>
      </dsp:nvSpPr>
      <dsp:spPr>
        <a:xfrm>
          <a:off x="0" y="4515555"/>
          <a:ext cx="8128000" cy="903111"/>
        </a:xfrm>
        <a:prstGeom prst="trapezoid">
          <a:avLst>
            <a:gd name="adj" fmla="val 75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/>
            <a:t>Adatrögzítés, szenzorok (IoT), külső adatok, felhasználók / fogyasztók által generált  tartalom</a:t>
          </a:r>
        </a:p>
      </dsp:txBody>
      <dsp:txXfrm>
        <a:off x="1422399" y="4515555"/>
        <a:ext cx="5283200" cy="9031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100F54-7AF9-4EE6-8030-1DE79C3D75B6}">
      <dsp:nvSpPr>
        <dsp:cNvPr id="0" name=""/>
        <dsp:cNvSpPr/>
      </dsp:nvSpPr>
      <dsp:spPr>
        <a:xfrm>
          <a:off x="952329" y="2151"/>
          <a:ext cx="1589641" cy="1589641"/>
        </a:xfrm>
        <a:prstGeom prst="ellipse">
          <a:avLst/>
        </a:prstGeom>
        <a:solidFill>
          <a:srgbClr val="174194">
            <a:alpha val="5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dirty="0"/>
            <a:t>Domain</a:t>
          </a:r>
        </a:p>
      </dsp:txBody>
      <dsp:txXfrm>
        <a:off x="1164281" y="280338"/>
        <a:ext cx="1165737" cy="715338"/>
      </dsp:txXfrm>
    </dsp:sp>
    <dsp:sp modelId="{6E1C35D5-EEE0-40D5-A3F7-82B52235000E}">
      <dsp:nvSpPr>
        <dsp:cNvPr id="0" name=""/>
        <dsp:cNvSpPr/>
      </dsp:nvSpPr>
      <dsp:spPr>
        <a:xfrm>
          <a:off x="1525925" y="1026643"/>
          <a:ext cx="1589641" cy="1589641"/>
        </a:xfrm>
        <a:prstGeom prst="ellipse">
          <a:avLst/>
        </a:prstGeom>
        <a:solidFill>
          <a:srgbClr val="6BB745">
            <a:alpha val="5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dirty="0"/>
            <a:t>IT</a:t>
          </a:r>
        </a:p>
      </dsp:txBody>
      <dsp:txXfrm>
        <a:off x="2012090" y="1437301"/>
        <a:ext cx="953785" cy="874302"/>
      </dsp:txXfrm>
    </dsp:sp>
    <dsp:sp modelId="{8DF2F295-804F-4229-AB01-A6AE0BEB919D}">
      <dsp:nvSpPr>
        <dsp:cNvPr id="0" name=""/>
        <dsp:cNvSpPr/>
      </dsp:nvSpPr>
      <dsp:spPr>
        <a:xfrm>
          <a:off x="378733" y="1026643"/>
          <a:ext cx="1589641" cy="1589641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dirty="0" err="1"/>
            <a:t>Matema-tika</a:t>
          </a:r>
          <a:endParaRPr lang="hu-HU" sz="2000" kern="1200" dirty="0"/>
        </a:p>
      </dsp:txBody>
      <dsp:txXfrm>
        <a:off x="528425" y="1437301"/>
        <a:ext cx="953785" cy="8743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B1550C7D-D079-4D10-97A0-918F22F377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B3F4185-E3C4-44A7-9309-C97D1C8CBF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1CFA94-4B28-41BF-8DE1-7EAEEFF71797}" type="datetimeFigureOut">
              <a:rPr lang="hu-HU" smtClean="0"/>
              <a:t>2020. 07. 05.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FB68F03-B57C-4FD4-9AFA-AB940436768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B2E5253-9798-4700-B391-1BC7B7AAEF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59207B-AD10-4B00-A5A1-D6690C7D594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66394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EA756-BD24-1B47-9390-448DC521E8F4}" type="datetimeFigureOut">
              <a:rPr lang="en-US" smtClean="0"/>
              <a:t>7/5/20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62CEE8-0B49-3F42-AE17-BFB0B230F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61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19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43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7/5/20 10:04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32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841874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715251" y="2471458"/>
            <a:ext cx="4126624" cy="11726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700" b="1" baseline="0">
                <a:solidFill>
                  <a:srgbClr val="16448A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PRESENTATION SLIDE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740191" y="3778112"/>
            <a:ext cx="3656120" cy="453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7751328" y="4462225"/>
            <a:ext cx="3431022" cy="3780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baseline="0">
                <a:solidFill>
                  <a:schemeClr val="accent3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SPEAKER: ANOTHER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397" y="6356350"/>
            <a:ext cx="150907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DC6CC35-9E77-E043-AA55-7F9B9B29F780}" type="datetime1">
              <a:rPr lang="en-GB" smtClean="0"/>
              <a:pPr/>
              <a:t>05/07/2020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CFAC09-9891-B14F-8C60-CFC3102B2DA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198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11360943" y="6467128"/>
            <a:ext cx="31931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C2DE46A0-92A9-4CB6-B66D-C429D4C93DD8}" type="slidenum">
              <a:rPr lang="en-GB" sz="900" smtClean="0">
                <a:solidFill>
                  <a:srgbClr val="FFFFFF"/>
                </a:solidFill>
                <a:latin typeface="Titillium" pitchFamily="50" charset="0"/>
              </a:rPr>
              <a:pPr algn="ctr"/>
              <a:t>‹#›</a:t>
            </a:fld>
            <a:endParaRPr lang="en-GB" sz="900" dirty="0">
              <a:solidFill>
                <a:srgbClr val="FFFFFF"/>
              </a:solidFill>
              <a:latin typeface="Titillium" pitchFamily="5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3" y="541719"/>
            <a:ext cx="7872908" cy="432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23393" y="1196976"/>
            <a:ext cx="7872908" cy="4176713"/>
          </a:xfrm>
          <a:prstGeom prst="rect">
            <a:avLst/>
          </a:prstGeom>
        </p:spPr>
        <p:txBody>
          <a:bodyPr/>
          <a:lstStyle>
            <a:lvl1pPr marL="0" indent="-180000">
              <a:lnSpc>
                <a:spcPct val="113000"/>
              </a:lnSpc>
              <a:spcBef>
                <a:spcPts val="0"/>
              </a:spcBef>
              <a:buClr>
                <a:schemeClr val="tx2"/>
              </a:buClr>
              <a:buFont typeface="Arial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 marL="648000" indent="-180000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/>
            </a:lvl2pPr>
            <a:lvl3pPr indent="-180000">
              <a:lnSpc>
                <a:spcPct val="113000"/>
              </a:lnSpc>
              <a:buClr>
                <a:schemeClr val="tx2"/>
              </a:buClr>
              <a:defRPr sz="2000" baseline="0"/>
            </a:lvl3pPr>
            <a:lvl4pPr marL="1600200" indent="-180000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/>
            </a:lvl4pPr>
          </a:lstStyle>
          <a:p>
            <a:pPr lvl="0"/>
            <a:r>
              <a:rPr lang="en-GB" sz="2000" dirty="0"/>
              <a:t>Text Here</a:t>
            </a:r>
          </a:p>
          <a:p>
            <a:pPr lvl="1"/>
            <a:r>
              <a:rPr lang="en-GB" sz="2000" dirty="0"/>
              <a:t>Text Here</a:t>
            </a:r>
          </a:p>
          <a:p>
            <a:pPr lvl="2"/>
            <a:r>
              <a:rPr lang="en-GB" dirty="0"/>
              <a:t>Text Here</a:t>
            </a:r>
          </a:p>
          <a:p>
            <a:pPr lvl="3"/>
            <a:r>
              <a:rPr lang="en-GB" dirty="0"/>
              <a:t>Text Here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7522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3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3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5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5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30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22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998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86354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Üre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hu-HU" baseline="0"/>
              <a:t>Kép beszúrásához kattintson az ikonra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9" y="6465383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5"/>
            <a:ext cx="8804365" cy="1311128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1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085927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392" y="20190"/>
            <a:ext cx="10972800" cy="590931"/>
          </a:xfrm>
        </p:spPr>
        <p:txBody>
          <a:bodyPr/>
          <a:lstStyle>
            <a:lvl1pPr>
              <a:defRPr>
                <a:latin typeface="Segoe UI Semibold" panose="020B0702040204020203" pitchFamily="34" charset="0"/>
              </a:defRPr>
            </a:lvl1pPr>
          </a:lstStyle>
          <a:p>
            <a:r>
              <a:rPr lang="en-US" noProof="0" dirty="0"/>
              <a:t>Insert page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916" y="1690688"/>
            <a:ext cx="11542195" cy="1870769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57644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797803" y="192881"/>
            <a:ext cx="10602518" cy="946528"/>
          </a:xfrm>
          <a:prstGeom prst="rect">
            <a:avLst/>
          </a:prstGeom>
          <a:solidFill>
            <a:srgbClr val="00A4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791679" y="192880"/>
            <a:ext cx="9577084" cy="946529"/>
          </a:xfrm>
        </p:spPr>
        <p:txBody>
          <a:bodyPr/>
          <a:lstStyle>
            <a:lvl1pPr algn="l">
              <a:defRPr>
                <a:solidFill>
                  <a:srgbClr val="FFFEFF"/>
                </a:solidFill>
              </a:defRPr>
            </a:lvl1pPr>
          </a:lstStyle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811569" y="1315622"/>
            <a:ext cx="10588752" cy="4736186"/>
          </a:xfrm>
        </p:spPr>
        <p:txBody>
          <a:bodyPr anchor="t"/>
          <a:lstStyle>
            <a:lvl1pPr>
              <a:spcBef>
                <a:spcPts val="0"/>
              </a:spcBef>
              <a:defRPr sz="2200"/>
            </a:lvl1pPr>
            <a:lvl2pPr>
              <a:defRPr sz="2000"/>
            </a:lvl2pPr>
            <a:lvl3pPr>
              <a:defRPr sz="1600"/>
            </a:lvl3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9" name="Picture 13">
            <a:extLst>
              <a:ext uri="{FF2B5EF4-FFF2-40B4-BE49-F238E27FC236}">
                <a16:creationId xmlns:a16="http://schemas.microsoft.com/office/drawing/2014/main" id="{2C8E9A62-D1E9-4A62-88B6-97CE11E1EB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569010" y="316688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3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874126"/>
          </a:xfrm>
          <a:solidFill>
            <a:srgbClr val="00A4E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8643"/>
            <a:ext cx="5181600" cy="47583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8643"/>
            <a:ext cx="5181600" cy="4758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13">
            <a:extLst>
              <a:ext uri="{FF2B5EF4-FFF2-40B4-BE49-F238E27FC236}">
                <a16:creationId xmlns:a16="http://schemas.microsoft.com/office/drawing/2014/main" id="{B6BEF18D-E9DA-4559-B01F-24A62B16EC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622397" y="437322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8820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800144" y="1699589"/>
            <a:ext cx="3674476" cy="3200399"/>
            <a:chOff x="697883" y="1816768"/>
            <a:chExt cx="3674476" cy="3200399"/>
          </a:xfrm>
          <a:solidFill>
            <a:srgbClr val="00A4EF"/>
          </a:solidFill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898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3259545" y="1186483"/>
            <a:ext cx="5666145" cy="4126869"/>
            <a:chOff x="3259545" y="1186483"/>
            <a:chExt cx="5666145" cy="4126869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7/5/20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6126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719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671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5466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964" y="6356350"/>
            <a:ext cx="1528319" cy="365125"/>
          </a:xfrm>
        </p:spPr>
        <p:txBody>
          <a:bodyPr/>
          <a:lstStyle/>
          <a:p>
            <a:fld id="{B8E49ED0-4378-184F-BAC9-EC5E0D3E65AD}" type="datetime1">
              <a:rPr lang="en-GB" smtClean="0"/>
              <a:t>05/07/2020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6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685800"/>
            <a:ext cx="4958862" cy="720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174194"/>
                </a:solidFill>
              </a:defRPr>
            </a:lvl1pPr>
          </a:lstStyle>
          <a:p>
            <a:pPr lvl="0"/>
            <a:r>
              <a:rPr lang="en-US" dirty="0"/>
              <a:t>One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199474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69303" y="1187644"/>
            <a:ext cx="11655078" cy="537775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47376095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68447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6804"/>
            <a:ext cx="10515600" cy="838030"/>
          </a:xfrm>
          <a:solidFill>
            <a:srgbClr val="00A4E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3316"/>
            <a:ext cx="10515600" cy="49858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13">
            <a:extLst>
              <a:ext uri="{FF2B5EF4-FFF2-40B4-BE49-F238E27FC236}">
                <a16:creationId xmlns:a16="http://schemas.microsoft.com/office/drawing/2014/main" id="{83B829A4-4E44-47BB-849D-02B28621F9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622397" y="147575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96452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299394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874126"/>
          </a:xfrm>
          <a:solidFill>
            <a:srgbClr val="00A4E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8643"/>
            <a:ext cx="5181600" cy="47583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8643"/>
            <a:ext cx="5181600" cy="4758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13">
            <a:extLst>
              <a:ext uri="{FF2B5EF4-FFF2-40B4-BE49-F238E27FC236}">
                <a16:creationId xmlns:a16="http://schemas.microsoft.com/office/drawing/2014/main" id="{B6BEF18D-E9DA-4559-B01F-24A62B16EC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622397" y="460402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72183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73933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394504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740926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960033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83657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18867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181601" cy="418867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2784" y="6356350"/>
            <a:ext cx="1526100" cy="365125"/>
          </a:xfrm>
        </p:spPr>
        <p:txBody>
          <a:bodyPr/>
          <a:lstStyle/>
          <a:p>
            <a:fld id="{D2EFAB54-C557-0D4E-B6BE-F7AC3FB5D82C}" type="datetime1">
              <a:rPr lang="en-GB" smtClean="0"/>
              <a:t>05/07/2020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685800"/>
            <a:ext cx="4958862" cy="720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174194"/>
                </a:solidFill>
              </a:defRPr>
            </a:lvl1pPr>
          </a:lstStyle>
          <a:p>
            <a:pPr lvl="0"/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675096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00277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46779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57521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57521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43930" y="6356350"/>
            <a:ext cx="1414112" cy="365125"/>
          </a:xfrm>
        </p:spPr>
        <p:txBody>
          <a:bodyPr/>
          <a:lstStyle/>
          <a:p>
            <a:fld id="{5BD6804A-7A1E-4142-BD7F-9506B517C44B}" type="datetime1">
              <a:rPr lang="en-GB" smtClean="0"/>
              <a:t>05/07/2020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685800"/>
            <a:ext cx="4958862" cy="720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174194"/>
                </a:solidFill>
              </a:defRPr>
            </a:lvl1pPr>
          </a:lstStyle>
          <a:p>
            <a:pPr lvl="0"/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9818141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2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9">
            <a:extLst>
              <a:ext uri="{FF2B5EF4-FFF2-40B4-BE49-F238E27FC236}">
                <a16:creationId xmlns:a16="http://schemas.microsoft.com/office/drawing/2014/main" id="{37332630-382A-456F-B848-0C995D5146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796374" y="0"/>
            <a:ext cx="13988374" cy="810143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24276" y="2568303"/>
            <a:ext cx="5061139" cy="105987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600" b="1" i="0">
                <a:solidFill>
                  <a:srgbClr val="16448A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74194"/>
                </a:solidFill>
                <a:latin typeface="Calibri" charset="0"/>
                <a:ea typeface="Calibri" charset="0"/>
                <a:cs typeface="Calibri" charset="0"/>
              </a:rPr>
              <a:t>Title here</a:t>
            </a:r>
            <a:endParaRPr lang="en-US" sz="3600" dirty="0">
              <a:solidFill>
                <a:srgbClr val="174194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>
          <a:xfrm>
            <a:off x="762784" y="6356350"/>
            <a:ext cx="1526100" cy="365125"/>
          </a:xfrm>
        </p:spPr>
        <p:txBody>
          <a:bodyPr/>
          <a:lstStyle/>
          <a:p>
            <a:fld id="{D2EFAB54-C557-0D4E-B6BE-F7AC3FB5D82C}" type="datetime1">
              <a:rPr lang="en-GB" smtClean="0"/>
              <a:t>05/07/2020</a:t>
            </a:fld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765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BC82B8DC-099D-4B7F-8078-5DB766A530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53200" y="2705100"/>
            <a:ext cx="5638800" cy="4152900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43930" y="6356350"/>
            <a:ext cx="1414112" cy="365125"/>
          </a:xfrm>
        </p:spPr>
        <p:txBody>
          <a:bodyPr/>
          <a:lstStyle/>
          <a:p>
            <a:fld id="{5BD6804A-7A1E-4142-BD7F-9506B517C44B}" type="datetime1">
              <a:rPr lang="en-GB" smtClean="0"/>
              <a:t>05/07/2020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4B64EBD-FA9E-4DFE-A04F-0632404FA8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76" y="2568303"/>
            <a:ext cx="5061139" cy="105987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600" b="1" i="0">
                <a:solidFill>
                  <a:srgbClr val="16448A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74194"/>
                </a:solidFill>
                <a:latin typeface="Calibri" charset="0"/>
                <a:ea typeface="Calibri" charset="0"/>
                <a:cs typeface="Calibri" charset="0"/>
              </a:rPr>
              <a:t>Title here</a:t>
            </a:r>
            <a:endParaRPr lang="en-US" sz="3600" dirty="0">
              <a:solidFill>
                <a:srgbClr val="174194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742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23502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5134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Text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23393" y="541719"/>
            <a:ext cx="8359672" cy="432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tx2"/>
                </a:solidFill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394" y="1196979"/>
            <a:ext cx="8328541" cy="4176713"/>
          </a:xfrm>
          <a:prstGeom prst="rect">
            <a:avLst/>
          </a:prstGeom>
        </p:spPr>
        <p:txBody>
          <a:bodyPr/>
          <a:lstStyle>
            <a:lvl1pPr marL="0" indent="-179996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defRPr>
            </a:lvl1pPr>
            <a:lvl2pPr marL="647984" indent="-179996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>
                <a:latin typeface="Titillium" charset="0"/>
                <a:ea typeface="Titillium" charset="0"/>
                <a:cs typeface="Titillium" charset="0"/>
              </a:defRPr>
            </a:lvl2pPr>
            <a:lvl3pPr indent="-179996">
              <a:lnSpc>
                <a:spcPct val="113000"/>
              </a:lnSpc>
              <a:buClr>
                <a:schemeClr val="tx2"/>
              </a:buClr>
              <a:defRPr sz="200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defRPr>
            </a:lvl3pPr>
            <a:lvl4pPr marL="1600160" indent="-179996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>
                <a:latin typeface="Titillium" charset="0"/>
                <a:ea typeface="Titillium" charset="0"/>
                <a:cs typeface="Titillium" charset="0"/>
              </a:defRPr>
            </a:lvl4pPr>
            <a:lvl5pPr marL="1828754" indent="0">
              <a:buNone/>
              <a:defRPr/>
            </a:lvl5pPr>
            <a:lvl6pPr marL="2285943" indent="0">
              <a:buNone/>
              <a:defRPr/>
            </a:lvl6pPr>
          </a:lstStyle>
          <a:p>
            <a:pPr lvl="0"/>
            <a:r>
              <a:rPr lang="en-GB" sz="2000" dirty="0"/>
              <a:t>Text Here</a:t>
            </a:r>
          </a:p>
          <a:p>
            <a:pPr lvl="1"/>
            <a:r>
              <a:rPr lang="en-GB" dirty="0"/>
              <a:t>Text Here</a:t>
            </a:r>
          </a:p>
          <a:p>
            <a:pPr lvl="2"/>
            <a:r>
              <a:rPr lang="en-GB" dirty="0"/>
              <a:t>Text Here</a:t>
            </a:r>
          </a:p>
          <a:p>
            <a:pPr lvl="3"/>
            <a:r>
              <a:rPr lang="en-GB" dirty="0"/>
              <a:t>Text Here</a:t>
            </a:r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0526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E39A-1595-2A46-A5F2-0C90A4649103}" type="datetime1">
              <a:rPr lang="en-GB" smtClean="0"/>
              <a:t>05/07/2020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79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60" r:id="rId5"/>
    <p:sldLayoutId id="2147483661" r:id="rId6"/>
    <p:sldLayoutId id="2147483658" r:id="rId7"/>
    <p:sldLayoutId id="2147483671" r:id="rId8"/>
    <p:sldLayoutId id="2147483672" r:id="rId9"/>
    <p:sldLayoutId id="2147483673" r:id="rId10"/>
    <p:sldLayoutId id="2147483677" r:id="rId11"/>
    <p:sldLayoutId id="2147483678" r:id="rId12"/>
    <p:sldLayoutId id="2147483681" r:id="rId13"/>
    <p:sldLayoutId id="2147483695" r:id="rId14"/>
    <p:sldLayoutId id="2147483697" r:id="rId15"/>
    <p:sldLayoutId id="2147483696" r:id="rId16"/>
    <p:sldLayoutId id="2147483694" r:id="rId17"/>
    <p:sldLayoutId id="2147483698" r:id="rId18"/>
    <p:sldLayoutId id="2147483699" r:id="rId19"/>
    <p:sldLayoutId id="214748370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7485A-BE62-4EF1-9888-A2D86A0CFD64}" type="datetimeFigureOut">
              <a:rPr lang="en-GB" smtClean="0"/>
              <a:t>05/07/2020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800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13063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6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6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6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54" y="4253573"/>
            <a:ext cx="3836432" cy="7040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endParaRPr lang="en-US" sz="2600" dirty="0">
              <a:gradFill>
                <a:gsLst>
                  <a:gs pos="0">
                    <a:srgbClr val="75D1FF">
                      <a:lumMod val="5000"/>
                      <a:lumOff val="95000"/>
                    </a:srgbClr>
                  </a:gs>
                  <a:gs pos="100000">
                    <a:srgbClr val="FFFFFF"/>
                  </a:gs>
                </a:gsLst>
                <a:lin ang="5400000" scaled="1"/>
              </a:gradFill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9" y="3280603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523129" y="2490156"/>
            <a:ext cx="8804365" cy="1421928"/>
          </a:xfrm>
        </p:spPr>
        <p:txBody>
          <a:bodyPr/>
          <a:lstStyle/>
          <a:p>
            <a:r>
              <a:rPr lang="hu-HU" sz="4800" dirty="0"/>
              <a:t>Gépi tanulás, elemzés folyamata</a:t>
            </a:r>
            <a:endParaRPr lang="en-US" sz="4800" dirty="0"/>
          </a:p>
        </p:txBody>
      </p:sp>
      <p:sp>
        <p:nvSpPr>
          <p:cNvPr id="19" name="Freeform: Shape 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E72153A-B9F5-4741-B1A4-56D7D12773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994" y="4677853"/>
            <a:ext cx="9461500" cy="480131"/>
          </a:xfrm>
        </p:spPr>
        <p:txBody>
          <a:bodyPr/>
          <a:lstStyle/>
          <a:p>
            <a:pPr marL="0" indent="0">
              <a:buNone/>
            </a:pPr>
            <a:endParaRPr lang="hu-HU" sz="2800" dirty="0"/>
          </a:p>
        </p:txBody>
      </p:sp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C2A13-E3DB-0D40-94CD-01F6811EA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sz="3529"/>
              <a:t>Az MI előtt uralni kell a Big Data-t! Azaz  legyenek meg az adatok!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7F751-A878-5240-AED1-F0BD54B50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8D5B1CC-93F6-094A-840A-2FB4AA5A4A38}"/>
              </a:ext>
            </a:extLst>
          </p:cNvPr>
          <p:cNvGraphicFramePr/>
          <p:nvPr/>
        </p:nvGraphicFramePr>
        <p:xfrm>
          <a:off x="3781502" y="1328180"/>
          <a:ext cx="8128000" cy="54186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1F3E46F-EBA0-504E-BD0B-C9FAC800A7F6}"/>
              </a:ext>
            </a:extLst>
          </p:cNvPr>
          <p:cNvSpPr txBox="1"/>
          <p:nvPr/>
        </p:nvSpPr>
        <p:spPr>
          <a:xfrm>
            <a:off x="0" y="5862071"/>
            <a:ext cx="3247254" cy="724143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hu-HU" sz="3137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ADATGYŰJTÉS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9DF805-616A-5042-B366-D95EDE81C109}"/>
              </a:ext>
            </a:extLst>
          </p:cNvPr>
          <p:cNvSpPr txBox="1"/>
          <p:nvPr/>
        </p:nvSpPr>
        <p:spPr>
          <a:xfrm>
            <a:off x="25047" y="4963816"/>
            <a:ext cx="4790561" cy="724143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hu-HU" sz="3137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ADATMOZGATÁS, MENTÉS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D96AC1-BF89-4847-A2AA-808B3E76062C}"/>
              </a:ext>
            </a:extLst>
          </p:cNvPr>
          <p:cNvSpPr txBox="1"/>
          <p:nvPr/>
        </p:nvSpPr>
        <p:spPr>
          <a:xfrm>
            <a:off x="25047" y="4061971"/>
            <a:ext cx="4517918" cy="724143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hu-HU" sz="3137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FELFEDEZÉS, ÁTALAKÍTÁS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03D1E6-0C3E-9144-83D4-0CA904963263}"/>
              </a:ext>
            </a:extLst>
          </p:cNvPr>
          <p:cNvSpPr txBox="1"/>
          <p:nvPr/>
        </p:nvSpPr>
        <p:spPr>
          <a:xfrm>
            <a:off x="25047" y="3210951"/>
            <a:ext cx="5365028" cy="724143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hu-HU" sz="3137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FELTÁRÓ ELEMZÉS, CÍMKÉZÉS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23D5AF-755B-F34A-AB08-11C10026E4DD}"/>
              </a:ext>
            </a:extLst>
          </p:cNvPr>
          <p:cNvSpPr txBox="1"/>
          <p:nvPr/>
        </p:nvSpPr>
        <p:spPr>
          <a:xfrm>
            <a:off x="0" y="1856144"/>
            <a:ext cx="5365028" cy="724143"/>
          </a:xfrm>
          <a:prstGeom prst="rect">
            <a:avLst/>
          </a:prstGeom>
          <a:noFill/>
        </p:spPr>
        <p:txBody>
          <a:bodyPr wrap="squar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hu-HU" sz="3137" b="1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TANULÁS, OPTIMALIZÁLÁS</a:t>
            </a:r>
          </a:p>
        </p:txBody>
      </p:sp>
    </p:spTree>
    <p:extLst>
      <p:ext uri="{BB962C8B-B14F-4D97-AF65-F5344CB8AC3E}">
        <p14:creationId xmlns:p14="http://schemas.microsoft.com/office/powerpoint/2010/main" val="3973915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5CC5E-92CC-804D-B99A-D1FABD74F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678" y="192880"/>
            <a:ext cx="9913107" cy="946529"/>
          </a:xfrm>
        </p:spPr>
        <p:txBody>
          <a:bodyPr>
            <a:normAutofit fontScale="90000"/>
          </a:bodyPr>
          <a:lstStyle/>
          <a:p>
            <a:r>
              <a:rPr lang="hu-HU"/>
              <a:t>Folyamat, technikai erőfeszítések, költségvetés</a:t>
            </a:r>
          </a:p>
        </p:txBody>
      </p:sp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98FFC0-FBB0-784D-8858-CB7D30C53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" y="1255345"/>
            <a:ext cx="12188887" cy="5602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988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 helye 2">
            <a:extLst>
              <a:ext uri="{FF2B5EF4-FFF2-40B4-BE49-F238E27FC236}">
                <a16:creationId xmlns:a16="http://schemas.microsoft.com/office/drawing/2014/main" id="{B210E66C-6113-4950-80EC-6636B7BFD1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800" y="2317485"/>
            <a:ext cx="12122046" cy="4170372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Adatok megszerzése, gyűjtése és tárolása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 err="1">
                <a:solidFill>
                  <a:srgbClr val="000000"/>
                </a:solidFill>
              </a:rPr>
              <a:t>Discovery</a:t>
            </a:r>
            <a:r>
              <a:rPr lang="hu-HU" sz="2200" dirty="0">
                <a:solidFill>
                  <a:srgbClr val="000000"/>
                </a:solidFill>
              </a:rPr>
              <a:t> – a </a:t>
            </a:r>
            <a:r>
              <a:rPr lang="hu-HU" sz="2200" dirty="0" err="1">
                <a:solidFill>
                  <a:srgbClr val="000000"/>
                </a:solidFill>
              </a:rPr>
              <a:t>domain</a:t>
            </a:r>
            <a:r>
              <a:rPr lang="hu-HU" sz="2200" dirty="0">
                <a:solidFill>
                  <a:srgbClr val="000000"/>
                </a:solidFill>
              </a:rPr>
              <a:t>, probléma megértése (kérdezzük meg a helyes kérdéseket)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Adat integrálás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Adatfeldolgozás, előkészítés és tisztítás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Feltáró adatelemzés / Vizuális adatelemzés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Leírók kiválasztása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Egy vagy több potenciális modell és algoritmus kiválasztása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 kiválasztott algoritmusok használata: betanítás, modell építés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Az eredmények mérése és javítása (</a:t>
            </a:r>
            <a:r>
              <a:rPr lang="hu-HU" sz="2200" dirty="0" err="1">
                <a:solidFill>
                  <a:srgbClr val="000000"/>
                </a:solidFill>
              </a:rPr>
              <a:t>validálás</a:t>
            </a:r>
            <a:r>
              <a:rPr lang="hu-HU" sz="2200" dirty="0">
                <a:solidFill>
                  <a:srgbClr val="000000"/>
                </a:solidFill>
              </a:rPr>
              <a:t> és hangolás)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Az eredmények bemutatása – vizualizáció, </a:t>
            </a:r>
            <a:r>
              <a:rPr lang="hu-HU" sz="2200" dirty="0" err="1">
                <a:solidFill>
                  <a:srgbClr val="000000"/>
                </a:solidFill>
              </a:rPr>
              <a:t>storytelling</a:t>
            </a:r>
            <a:endParaRPr lang="hu-HU" sz="2200" dirty="0">
              <a:solidFill>
                <a:srgbClr val="000000"/>
              </a:solidFill>
            </a:endParaRPr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Elemzési folyamat</a:t>
            </a:r>
            <a:endParaRPr lang="en-US" b="1" dirty="0">
              <a:gradFill>
                <a:gsLst>
                  <a:gs pos="15000">
                    <a:schemeClr val="bg1"/>
                  </a:gs>
                  <a:gs pos="47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11" name="Folyamatábra: Bekötés 10">
            <a:extLst>
              <a:ext uri="{FF2B5EF4-FFF2-40B4-BE49-F238E27FC236}">
                <a16:creationId xmlns:a16="http://schemas.microsoft.com/office/drawing/2014/main" id="{E90BEB34-917D-4098-A028-880090E35686}"/>
              </a:ext>
            </a:extLst>
          </p:cNvPr>
          <p:cNvSpPr/>
          <p:nvPr/>
        </p:nvSpPr>
        <p:spPr>
          <a:xfrm flipV="1">
            <a:off x="5711252" y="2463954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Folyamatábra: Bekötés 22">
            <a:extLst>
              <a:ext uri="{FF2B5EF4-FFF2-40B4-BE49-F238E27FC236}">
                <a16:creationId xmlns:a16="http://schemas.microsoft.com/office/drawing/2014/main" id="{6FBBDBA6-AA5F-4523-858A-7BE58A389A34}"/>
              </a:ext>
            </a:extLst>
          </p:cNvPr>
          <p:cNvSpPr/>
          <p:nvPr/>
        </p:nvSpPr>
        <p:spPr>
          <a:xfrm flipV="1">
            <a:off x="6058523" y="2463954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aphicFrame>
        <p:nvGraphicFramePr>
          <p:cNvPr id="24" name="Diagram 23">
            <a:extLst>
              <a:ext uri="{FF2B5EF4-FFF2-40B4-BE49-F238E27FC236}">
                <a16:creationId xmlns:a16="http://schemas.microsoft.com/office/drawing/2014/main" id="{D68E1A49-8381-435D-9946-1F5323085FEB}"/>
              </a:ext>
            </a:extLst>
          </p:cNvPr>
          <p:cNvGraphicFramePr/>
          <p:nvPr/>
        </p:nvGraphicFramePr>
        <p:xfrm>
          <a:off x="8722681" y="24413"/>
          <a:ext cx="3494301" cy="2649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5" name="Folyamatábra: Bekötés 24">
            <a:extLst>
              <a:ext uri="{FF2B5EF4-FFF2-40B4-BE49-F238E27FC236}">
                <a16:creationId xmlns:a16="http://schemas.microsoft.com/office/drawing/2014/main" id="{B3034519-3D40-41E2-B81B-3ADDAB8ED79D}"/>
              </a:ext>
            </a:extLst>
          </p:cNvPr>
          <p:cNvSpPr/>
          <p:nvPr/>
        </p:nvSpPr>
        <p:spPr>
          <a:xfrm flipV="1">
            <a:off x="9871415" y="2855103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Folyamatábra: Bekötés 25">
            <a:extLst>
              <a:ext uri="{FF2B5EF4-FFF2-40B4-BE49-F238E27FC236}">
                <a16:creationId xmlns:a16="http://schemas.microsoft.com/office/drawing/2014/main" id="{12F88B43-1586-4226-829C-D2F0F5AC2B13}"/>
              </a:ext>
            </a:extLst>
          </p:cNvPr>
          <p:cNvSpPr/>
          <p:nvPr/>
        </p:nvSpPr>
        <p:spPr>
          <a:xfrm flipV="1">
            <a:off x="2524326" y="3248166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Folyamatábra: Bekötés 26">
            <a:extLst>
              <a:ext uri="{FF2B5EF4-FFF2-40B4-BE49-F238E27FC236}">
                <a16:creationId xmlns:a16="http://schemas.microsoft.com/office/drawing/2014/main" id="{646FCF5C-F1E8-4001-8C60-151E9595BDA2}"/>
              </a:ext>
            </a:extLst>
          </p:cNvPr>
          <p:cNvSpPr/>
          <p:nvPr/>
        </p:nvSpPr>
        <p:spPr>
          <a:xfrm flipV="1">
            <a:off x="5224189" y="3650675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Folyamatábra: Bekötés 27">
            <a:extLst>
              <a:ext uri="{FF2B5EF4-FFF2-40B4-BE49-F238E27FC236}">
                <a16:creationId xmlns:a16="http://schemas.microsoft.com/office/drawing/2014/main" id="{01CD63DC-600F-4E9F-BE44-087950D0EF8E}"/>
              </a:ext>
            </a:extLst>
          </p:cNvPr>
          <p:cNvSpPr/>
          <p:nvPr/>
        </p:nvSpPr>
        <p:spPr>
          <a:xfrm flipV="1">
            <a:off x="6160955" y="4079254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9" name="Folyamatábra: Bekötés 28">
            <a:extLst>
              <a:ext uri="{FF2B5EF4-FFF2-40B4-BE49-F238E27FC236}">
                <a16:creationId xmlns:a16="http://schemas.microsoft.com/office/drawing/2014/main" id="{3050B0E6-049A-4E95-AD54-80C8232A2FF4}"/>
              </a:ext>
            </a:extLst>
          </p:cNvPr>
          <p:cNvSpPr/>
          <p:nvPr/>
        </p:nvSpPr>
        <p:spPr>
          <a:xfrm flipV="1">
            <a:off x="5840366" y="4079254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0" name="Folyamatábra: Bekötés 29">
            <a:extLst>
              <a:ext uri="{FF2B5EF4-FFF2-40B4-BE49-F238E27FC236}">
                <a16:creationId xmlns:a16="http://schemas.microsoft.com/office/drawing/2014/main" id="{325BA511-7777-403F-B670-97AC42FAF88E}"/>
              </a:ext>
            </a:extLst>
          </p:cNvPr>
          <p:cNvSpPr/>
          <p:nvPr/>
        </p:nvSpPr>
        <p:spPr>
          <a:xfrm flipV="1">
            <a:off x="3186239" y="4490125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1" name="Folyamatábra: Bekötés 30">
            <a:extLst>
              <a:ext uri="{FF2B5EF4-FFF2-40B4-BE49-F238E27FC236}">
                <a16:creationId xmlns:a16="http://schemas.microsoft.com/office/drawing/2014/main" id="{A90E70FD-7C76-4B17-BF90-7BD109B5DCB2}"/>
              </a:ext>
            </a:extLst>
          </p:cNvPr>
          <p:cNvSpPr/>
          <p:nvPr/>
        </p:nvSpPr>
        <p:spPr>
          <a:xfrm flipV="1">
            <a:off x="6481544" y="4079254"/>
            <a:ext cx="209863" cy="209862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Folyamatábra: Bekötés 32">
            <a:extLst>
              <a:ext uri="{FF2B5EF4-FFF2-40B4-BE49-F238E27FC236}">
                <a16:creationId xmlns:a16="http://schemas.microsoft.com/office/drawing/2014/main" id="{477E390F-FB7C-4797-A055-10B70A093D67}"/>
              </a:ext>
            </a:extLst>
          </p:cNvPr>
          <p:cNvSpPr/>
          <p:nvPr/>
        </p:nvSpPr>
        <p:spPr>
          <a:xfrm flipV="1">
            <a:off x="7774668" y="4910948"/>
            <a:ext cx="209863" cy="209862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4" name="Folyamatábra: Bekötés 33">
            <a:extLst>
              <a:ext uri="{FF2B5EF4-FFF2-40B4-BE49-F238E27FC236}">
                <a16:creationId xmlns:a16="http://schemas.microsoft.com/office/drawing/2014/main" id="{EE1FC5F8-1BA8-4169-89A7-412BAC96791C}"/>
              </a:ext>
            </a:extLst>
          </p:cNvPr>
          <p:cNvSpPr/>
          <p:nvPr/>
        </p:nvSpPr>
        <p:spPr>
          <a:xfrm flipV="1">
            <a:off x="7432391" y="4910948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Folyamatábra: Bekötés 17">
            <a:extLst>
              <a:ext uri="{FF2B5EF4-FFF2-40B4-BE49-F238E27FC236}">
                <a16:creationId xmlns:a16="http://schemas.microsoft.com/office/drawing/2014/main" id="{458471BA-1D56-47DE-A585-CDEAD7A00866}"/>
              </a:ext>
            </a:extLst>
          </p:cNvPr>
          <p:cNvSpPr/>
          <p:nvPr/>
        </p:nvSpPr>
        <p:spPr>
          <a:xfrm flipV="1">
            <a:off x="7217534" y="5710827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9" name="Folyamatábra: Bekötés 18">
            <a:extLst>
              <a:ext uri="{FF2B5EF4-FFF2-40B4-BE49-F238E27FC236}">
                <a16:creationId xmlns:a16="http://schemas.microsoft.com/office/drawing/2014/main" id="{DC80AADF-2CD9-4A22-AE60-19CC29989682}"/>
              </a:ext>
            </a:extLst>
          </p:cNvPr>
          <p:cNvSpPr/>
          <p:nvPr/>
        </p:nvSpPr>
        <p:spPr>
          <a:xfrm flipV="1">
            <a:off x="7564805" y="5710827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1" name="Folyamatábra: Bekötés 20">
            <a:extLst>
              <a:ext uri="{FF2B5EF4-FFF2-40B4-BE49-F238E27FC236}">
                <a16:creationId xmlns:a16="http://schemas.microsoft.com/office/drawing/2014/main" id="{1DBA31AC-3F41-4857-916E-046D71BBF0C2}"/>
              </a:ext>
            </a:extLst>
          </p:cNvPr>
          <p:cNvSpPr/>
          <p:nvPr/>
        </p:nvSpPr>
        <p:spPr>
          <a:xfrm flipV="1">
            <a:off x="6888699" y="6133167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Folyamatábra: Bekötés 21">
            <a:extLst>
              <a:ext uri="{FF2B5EF4-FFF2-40B4-BE49-F238E27FC236}">
                <a16:creationId xmlns:a16="http://schemas.microsoft.com/office/drawing/2014/main" id="{1BB02962-AD03-4D0E-AFB1-3C1F941CD14C}"/>
              </a:ext>
            </a:extLst>
          </p:cNvPr>
          <p:cNvSpPr/>
          <p:nvPr/>
        </p:nvSpPr>
        <p:spPr>
          <a:xfrm flipV="1">
            <a:off x="7235970" y="6133167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5" name="Folyamatábra: Bekötés 34">
            <a:extLst>
              <a:ext uri="{FF2B5EF4-FFF2-40B4-BE49-F238E27FC236}">
                <a16:creationId xmlns:a16="http://schemas.microsoft.com/office/drawing/2014/main" id="{C7B1B601-C091-43F7-9DF1-9FFFD3FDD18E}"/>
              </a:ext>
            </a:extLst>
          </p:cNvPr>
          <p:cNvSpPr/>
          <p:nvPr/>
        </p:nvSpPr>
        <p:spPr>
          <a:xfrm flipV="1">
            <a:off x="5510594" y="3650675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6" name="Folyamatábra: Bekötés 35">
            <a:extLst>
              <a:ext uri="{FF2B5EF4-FFF2-40B4-BE49-F238E27FC236}">
                <a16:creationId xmlns:a16="http://schemas.microsoft.com/office/drawing/2014/main" id="{968291D7-71F6-4A77-AE3D-B8444B064B2D}"/>
              </a:ext>
            </a:extLst>
          </p:cNvPr>
          <p:cNvSpPr/>
          <p:nvPr/>
        </p:nvSpPr>
        <p:spPr>
          <a:xfrm flipV="1">
            <a:off x="2845747" y="4490125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7" name="Folyamatábra: Bekötés 36">
            <a:extLst>
              <a:ext uri="{FF2B5EF4-FFF2-40B4-BE49-F238E27FC236}">
                <a16:creationId xmlns:a16="http://schemas.microsoft.com/office/drawing/2014/main" id="{0CEADDD0-50C0-400B-977D-F2D3D1C56E58}"/>
              </a:ext>
            </a:extLst>
          </p:cNvPr>
          <p:cNvSpPr/>
          <p:nvPr/>
        </p:nvSpPr>
        <p:spPr>
          <a:xfrm flipV="1">
            <a:off x="8188328" y="5310092"/>
            <a:ext cx="209863" cy="209862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8" name="Folyamatábra: Bekötés 37">
            <a:extLst>
              <a:ext uri="{FF2B5EF4-FFF2-40B4-BE49-F238E27FC236}">
                <a16:creationId xmlns:a16="http://schemas.microsoft.com/office/drawing/2014/main" id="{6FB199BB-FD66-4C5E-A978-E68EBE842E8A}"/>
              </a:ext>
            </a:extLst>
          </p:cNvPr>
          <p:cNvSpPr/>
          <p:nvPr/>
        </p:nvSpPr>
        <p:spPr>
          <a:xfrm flipV="1">
            <a:off x="7846051" y="5310092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183785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zabadkézi sokszög: alakzat 49">
            <a:extLst>
              <a:ext uri="{FF2B5EF4-FFF2-40B4-BE49-F238E27FC236}">
                <a16:creationId xmlns:a16="http://schemas.microsoft.com/office/drawing/2014/main" id="{C7865DF1-3349-4DF9-AD42-034617570398}"/>
              </a:ext>
            </a:extLst>
          </p:cNvPr>
          <p:cNvSpPr/>
          <p:nvPr/>
        </p:nvSpPr>
        <p:spPr>
          <a:xfrm>
            <a:off x="326571" y="261257"/>
            <a:ext cx="11508378" cy="6557555"/>
          </a:xfrm>
          <a:custGeom>
            <a:avLst/>
            <a:gdLst>
              <a:gd name="connsiteX0" fmla="*/ 5826035 w 11508378"/>
              <a:gd name="connsiteY0" fmla="*/ 78378 h 6557555"/>
              <a:gd name="connsiteX1" fmla="*/ 5812972 w 11508378"/>
              <a:gd name="connsiteY1" fmla="*/ 3161212 h 6557555"/>
              <a:gd name="connsiteX2" fmla="*/ 0 w 11508378"/>
              <a:gd name="connsiteY2" fmla="*/ 3200400 h 6557555"/>
              <a:gd name="connsiteX3" fmla="*/ 0 w 11508378"/>
              <a:gd name="connsiteY3" fmla="*/ 6557555 h 6557555"/>
              <a:gd name="connsiteX4" fmla="*/ 11495315 w 11508378"/>
              <a:gd name="connsiteY4" fmla="*/ 6531429 h 6557555"/>
              <a:gd name="connsiteX5" fmla="*/ 11508378 w 11508378"/>
              <a:gd name="connsiteY5" fmla="*/ 26126 h 6557555"/>
              <a:gd name="connsiteX6" fmla="*/ 5826035 w 11508378"/>
              <a:gd name="connsiteY6" fmla="*/ 0 h 6557555"/>
              <a:gd name="connsiteX7" fmla="*/ 5826035 w 11508378"/>
              <a:gd name="connsiteY7" fmla="*/ 78378 h 6557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508378" h="6557555">
                <a:moveTo>
                  <a:pt x="5826035" y="78378"/>
                </a:moveTo>
                <a:cubicBezTo>
                  <a:pt x="5821681" y="1105989"/>
                  <a:pt x="5817326" y="2133601"/>
                  <a:pt x="5812972" y="3161212"/>
                </a:cubicBezTo>
                <a:lnTo>
                  <a:pt x="0" y="3200400"/>
                </a:lnTo>
                <a:lnTo>
                  <a:pt x="0" y="6557555"/>
                </a:lnTo>
                <a:lnTo>
                  <a:pt x="11495315" y="6531429"/>
                </a:lnTo>
                <a:cubicBezTo>
                  <a:pt x="11499669" y="4362995"/>
                  <a:pt x="11504024" y="2194560"/>
                  <a:pt x="11508378" y="26126"/>
                </a:cubicBezTo>
                <a:lnTo>
                  <a:pt x="5826035" y="0"/>
                </a:lnTo>
                <a:lnTo>
                  <a:pt x="5826035" y="78378"/>
                </a:lnTo>
                <a:close/>
              </a:path>
            </a:pathLst>
          </a:custGeom>
          <a:solidFill>
            <a:srgbClr val="A5A5A5">
              <a:lumMod val="60000"/>
              <a:lumOff val="40000"/>
            </a:srgbClr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u-H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1" name="Csoportba foglalás 50">
            <a:extLst>
              <a:ext uri="{FF2B5EF4-FFF2-40B4-BE49-F238E27FC236}">
                <a16:creationId xmlns:a16="http://schemas.microsoft.com/office/drawing/2014/main" id="{34CC2DF2-B39A-4F28-9FA1-3574C78C9AC5}"/>
              </a:ext>
            </a:extLst>
          </p:cNvPr>
          <p:cNvGrpSpPr/>
          <p:nvPr/>
        </p:nvGrpSpPr>
        <p:grpSpPr>
          <a:xfrm>
            <a:off x="261256" y="326571"/>
            <a:ext cx="5596343" cy="2808515"/>
            <a:chOff x="261257" y="326571"/>
            <a:chExt cx="5421086" cy="2808515"/>
          </a:xfrm>
        </p:grpSpPr>
        <p:sp>
          <p:nvSpPr>
            <p:cNvPr id="83" name="Téglalap: lekerekített 82">
              <a:extLst>
                <a:ext uri="{FF2B5EF4-FFF2-40B4-BE49-F238E27FC236}">
                  <a16:creationId xmlns:a16="http://schemas.microsoft.com/office/drawing/2014/main" id="{FBD66FE8-DD6C-45AD-BCB4-9BD00332E22C}"/>
                </a:ext>
              </a:extLst>
            </p:cNvPr>
            <p:cNvSpPr/>
            <p:nvPr/>
          </p:nvSpPr>
          <p:spPr>
            <a:xfrm>
              <a:off x="261257" y="326571"/>
              <a:ext cx="5421086" cy="2808515"/>
            </a:xfrm>
            <a:prstGeom prst="roundRect">
              <a:avLst/>
            </a:prstGeom>
            <a:solidFill>
              <a:srgbClr val="4472C4">
                <a:alpha val="3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Szövegdoboz 83">
              <a:extLst>
                <a:ext uri="{FF2B5EF4-FFF2-40B4-BE49-F238E27FC236}">
                  <a16:creationId xmlns:a16="http://schemas.microsoft.com/office/drawing/2014/main" id="{2792F18F-ACBD-4B23-8BFF-C2EB0CD78932}"/>
                </a:ext>
              </a:extLst>
            </p:cNvPr>
            <p:cNvSpPr txBox="1"/>
            <p:nvPr/>
          </p:nvSpPr>
          <p:spPr>
            <a:xfrm>
              <a:off x="349137" y="515389"/>
              <a:ext cx="52833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hu-HU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Adatok előkészítése</a:t>
              </a:r>
            </a:p>
          </p:txBody>
        </p:sp>
      </p:grpSp>
      <p:sp>
        <p:nvSpPr>
          <p:cNvPr id="52" name="Téglalap: lekerekített 51">
            <a:extLst>
              <a:ext uri="{FF2B5EF4-FFF2-40B4-BE49-F238E27FC236}">
                <a16:creationId xmlns:a16="http://schemas.microsoft.com/office/drawing/2014/main" id="{1F30A074-9EC8-477C-B032-626CCFC47748}"/>
              </a:ext>
            </a:extLst>
          </p:cNvPr>
          <p:cNvSpPr/>
          <p:nvPr/>
        </p:nvSpPr>
        <p:spPr>
          <a:xfrm>
            <a:off x="613957" y="1195366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Discovery</a:t>
            </a: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project </a:t>
            </a:r>
            <a:r>
              <a:rPr kumimoji="0" lang="hu-HU" sz="12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definition</a:t>
            </a:r>
            <a:endParaRPr kumimoji="0" lang="hu-HU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églalap: lekerekített 52">
            <a:extLst>
              <a:ext uri="{FF2B5EF4-FFF2-40B4-BE49-F238E27FC236}">
                <a16:creationId xmlns:a16="http://schemas.microsoft.com/office/drawing/2014/main" id="{A441EB10-7951-4033-BF62-F9471D1A1D45}"/>
              </a:ext>
            </a:extLst>
          </p:cNvPr>
          <p:cNvSpPr/>
          <p:nvPr/>
        </p:nvSpPr>
        <p:spPr>
          <a:xfrm>
            <a:off x="627022" y="2118476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ELT</a:t>
            </a:r>
          </a:p>
        </p:txBody>
      </p:sp>
      <p:sp>
        <p:nvSpPr>
          <p:cNvPr id="54" name="Téglalap: lekerekített 53">
            <a:extLst>
              <a:ext uri="{FF2B5EF4-FFF2-40B4-BE49-F238E27FC236}">
                <a16:creationId xmlns:a16="http://schemas.microsoft.com/office/drawing/2014/main" id="{BBCCF9AF-B03C-43B0-853D-9184969E0A79}"/>
              </a:ext>
            </a:extLst>
          </p:cNvPr>
          <p:cNvSpPr/>
          <p:nvPr/>
        </p:nvSpPr>
        <p:spPr>
          <a:xfrm>
            <a:off x="2351320" y="1195365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Adatgyűjtés</a:t>
            </a:r>
          </a:p>
        </p:txBody>
      </p:sp>
      <p:sp>
        <p:nvSpPr>
          <p:cNvPr id="55" name="Téglalap: lekerekített 54">
            <a:extLst>
              <a:ext uri="{FF2B5EF4-FFF2-40B4-BE49-F238E27FC236}">
                <a16:creationId xmlns:a16="http://schemas.microsoft.com/office/drawing/2014/main" id="{B2081F54-62DE-4AC0-A3FF-D0CE65A73235}"/>
              </a:ext>
            </a:extLst>
          </p:cNvPr>
          <p:cNvSpPr/>
          <p:nvPr/>
        </p:nvSpPr>
        <p:spPr>
          <a:xfrm>
            <a:off x="2357852" y="2118475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Adatintegráció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(SQL, API, SOA)</a:t>
            </a:r>
          </a:p>
        </p:txBody>
      </p:sp>
      <p:sp>
        <p:nvSpPr>
          <p:cNvPr id="56" name="Téglalap: lekerekített 55">
            <a:extLst>
              <a:ext uri="{FF2B5EF4-FFF2-40B4-BE49-F238E27FC236}">
                <a16:creationId xmlns:a16="http://schemas.microsoft.com/office/drawing/2014/main" id="{652B2E32-0775-4852-98B7-15C444538DCD}"/>
              </a:ext>
            </a:extLst>
          </p:cNvPr>
          <p:cNvSpPr/>
          <p:nvPr/>
        </p:nvSpPr>
        <p:spPr>
          <a:xfrm>
            <a:off x="4088683" y="1195365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Adat, elemzési infrastruktúra</a:t>
            </a:r>
          </a:p>
        </p:txBody>
      </p:sp>
      <p:sp>
        <p:nvSpPr>
          <p:cNvPr id="57" name="Téglalap: lekerekített 56">
            <a:extLst>
              <a:ext uri="{FF2B5EF4-FFF2-40B4-BE49-F238E27FC236}">
                <a16:creationId xmlns:a16="http://schemas.microsoft.com/office/drawing/2014/main" id="{1DC2B25B-3724-484A-8E9A-09BE5D469FE9}"/>
              </a:ext>
            </a:extLst>
          </p:cNvPr>
          <p:cNvSpPr/>
          <p:nvPr/>
        </p:nvSpPr>
        <p:spPr>
          <a:xfrm>
            <a:off x="4101748" y="2118475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 transzformáció</a:t>
            </a:r>
          </a:p>
        </p:txBody>
      </p:sp>
      <p:sp>
        <p:nvSpPr>
          <p:cNvPr id="58" name="Téglalap: lekerekített 57">
            <a:extLst>
              <a:ext uri="{FF2B5EF4-FFF2-40B4-BE49-F238E27FC236}">
                <a16:creationId xmlns:a16="http://schemas.microsoft.com/office/drawing/2014/main" id="{F20F1E15-BCE8-49BC-8852-664B1770D658}"/>
              </a:ext>
            </a:extLst>
          </p:cNvPr>
          <p:cNvSpPr/>
          <p:nvPr/>
        </p:nvSpPr>
        <p:spPr>
          <a:xfrm>
            <a:off x="6331134" y="382499"/>
            <a:ext cx="1750424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Discovery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problem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definition</a:t>
            </a:r>
            <a:endParaRPr kumimoji="0" lang="hu-HU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églalap: lekerekített 58">
            <a:extLst>
              <a:ext uri="{FF2B5EF4-FFF2-40B4-BE49-F238E27FC236}">
                <a16:creationId xmlns:a16="http://schemas.microsoft.com/office/drawing/2014/main" id="{EC5E41B6-1EA2-4F9F-8E8C-77FDF769F1B1}"/>
              </a:ext>
            </a:extLst>
          </p:cNvPr>
          <p:cNvSpPr/>
          <p:nvPr/>
        </p:nvSpPr>
        <p:spPr>
          <a:xfrm>
            <a:off x="8386392" y="382498"/>
            <a:ext cx="1750425" cy="927463"/>
          </a:xfrm>
          <a:prstGeom prst="roundRect">
            <a:avLst/>
          </a:prstGeom>
          <a:gradFill rotWithShape="1">
            <a:gsLst>
              <a:gs pos="0">
                <a:srgbClr val="70AD47">
                  <a:lumMod val="110000"/>
                  <a:satMod val="105000"/>
                  <a:tint val="67000"/>
                </a:srgbClr>
              </a:gs>
              <a:gs pos="50000">
                <a:srgbClr val="70AD47">
                  <a:lumMod val="105000"/>
                  <a:satMod val="103000"/>
                  <a:tint val="73000"/>
                </a:srgbClr>
              </a:gs>
              <a:gs pos="100000">
                <a:srgbClr val="70AD47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Adatgyűjtés</a:t>
            </a:r>
          </a:p>
        </p:txBody>
      </p:sp>
      <p:sp>
        <p:nvSpPr>
          <p:cNvPr id="60" name="Téglalap: lekerekített 59">
            <a:extLst>
              <a:ext uri="{FF2B5EF4-FFF2-40B4-BE49-F238E27FC236}">
                <a16:creationId xmlns:a16="http://schemas.microsoft.com/office/drawing/2014/main" id="{D95BE744-4BF4-4DA6-8FE4-6DF6929223B4}"/>
              </a:ext>
            </a:extLst>
          </p:cNvPr>
          <p:cNvSpPr/>
          <p:nvPr/>
        </p:nvSpPr>
        <p:spPr>
          <a:xfrm>
            <a:off x="6334401" y="1625842"/>
            <a:ext cx="1747157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Elsődleges adatelemzés – kutatási hipotézis</a:t>
            </a:r>
          </a:p>
        </p:txBody>
      </p:sp>
      <p:sp>
        <p:nvSpPr>
          <p:cNvPr id="61" name="Téglalap: lekerekített 60">
            <a:extLst>
              <a:ext uri="{FF2B5EF4-FFF2-40B4-BE49-F238E27FC236}">
                <a16:creationId xmlns:a16="http://schemas.microsoft.com/office/drawing/2014/main" id="{6660148B-1729-4E51-A6E1-502A3755A3F2}"/>
              </a:ext>
            </a:extLst>
          </p:cNvPr>
          <p:cNvSpPr/>
          <p:nvPr/>
        </p:nvSpPr>
        <p:spPr>
          <a:xfrm>
            <a:off x="8389660" y="1626327"/>
            <a:ext cx="1747157" cy="927463"/>
          </a:xfrm>
          <a:prstGeom prst="roundRect">
            <a:avLst/>
          </a:prstGeom>
          <a:gradFill rotWithShape="1">
            <a:gsLst>
              <a:gs pos="0">
                <a:srgbClr val="70AD47">
                  <a:lumMod val="110000"/>
                  <a:satMod val="105000"/>
                  <a:tint val="67000"/>
                </a:srgbClr>
              </a:gs>
              <a:gs pos="50000">
                <a:srgbClr val="70AD47">
                  <a:lumMod val="105000"/>
                  <a:satMod val="103000"/>
                  <a:tint val="73000"/>
                </a:srgbClr>
              </a:gs>
              <a:gs pos="100000">
                <a:srgbClr val="70AD47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Adattisztítás</a:t>
            </a:r>
          </a:p>
        </p:txBody>
      </p:sp>
      <p:sp>
        <p:nvSpPr>
          <p:cNvPr id="62" name="Téglalap: lekerekített 61">
            <a:extLst>
              <a:ext uri="{FF2B5EF4-FFF2-40B4-BE49-F238E27FC236}">
                <a16:creationId xmlns:a16="http://schemas.microsoft.com/office/drawing/2014/main" id="{00DBBCC2-7342-47BB-A8FC-34040AA5CF01}"/>
              </a:ext>
            </a:extLst>
          </p:cNvPr>
          <p:cNvSpPr/>
          <p:nvPr/>
        </p:nvSpPr>
        <p:spPr>
          <a:xfrm>
            <a:off x="6657882" y="2869185"/>
            <a:ext cx="1747157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Feltáró adatelemzés / Vizuális adatelemzés</a:t>
            </a:r>
          </a:p>
        </p:txBody>
      </p:sp>
      <p:sp>
        <p:nvSpPr>
          <p:cNvPr id="63" name="Téglalap: lekerekített 62">
            <a:extLst>
              <a:ext uri="{FF2B5EF4-FFF2-40B4-BE49-F238E27FC236}">
                <a16:creationId xmlns:a16="http://schemas.microsoft.com/office/drawing/2014/main" id="{DCA6F6EB-A639-46C7-BA41-75F44FF253FE}"/>
              </a:ext>
            </a:extLst>
          </p:cNvPr>
          <p:cNvSpPr/>
          <p:nvPr/>
        </p:nvSpPr>
        <p:spPr>
          <a:xfrm>
            <a:off x="9592490" y="4088860"/>
            <a:ext cx="1750424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Előrejelzés + optimalizálás</a:t>
            </a:r>
          </a:p>
        </p:txBody>
      </p:sp>
      <p:sp>
        <p:nvSpPr>
          <p:cNvPr id="64" name="Téglalap: lekerekített 63">
            <a:extLst>
              <a:ext uri="{FF2B5EF4-FFF2-40B4-BE49-F238E27FC236}">
                <a16:creationId xmlns:a16="http://schemas.microsoft.com/office/drawing/2014/main" id="{EF13FE94-5B1E-4BAD-818D-1310797659B0}"/>
              </a:ext>
            </a:extLst>
          </p:cNvPr>
          <p:cNvSpPr/>
          <p:nvPr/>
        </p:nvSpPr>
        <p:spPr>
          <a:xfrm>
            <a:off x="5172910" y="4093405"/>
            <a:ext cx="1750424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Algoritmusok futtatása</a:t>
            </a:r>
          </a:p>
        </p:txBody>
      </p:sp>
      <p:sp>
        <p:nvSpPr>
          <p:cNvPr id="65" name="Téglalap: lekerekített 64">
            <a:extLst>
              <a:ext uri="{FF2B5EF4-FFF2-40B4-BE49-F238E27FC236}">
                <a16:creationId xmlns:a16="http://schemas.microsoft.com/office/drawing/2014/main" id="{550C570F-8810-4E74-8BA3-191E4D8FEDF3}"/>
              </a:ext>
            </a:extLst>
          </p:cNvPr>
          <p:cNvSpPr/>
          <p:nvPr/>
        </p:nvSpPr>
        <p:spPr>
          <a:xfrm>
            <a:off x="2963121" y="4095875"/>
            <a:ext cx="1750423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Előfeldolgozás</a:t>
            </a:r>
          </a:p>
        </p:txBody>
      </p:sp>
      <p:sp>
        <p:nvSpPr>
          <p:cNvPr id="66" name="Téglalap: lekerekített 65">
            <a:extLst>
              <a:ext uri="{FF2B5EF4-FFF2-40B4-BE49-F238E27FC236}">
                <a16:creationId xmlns:a16="http://schemas.microsoft.com/office/drawing/2014/main" id="{E100E7E9-FDE9-4EB6-9207-22FEBEE7B0DA}"/>
              </a:ext>
            </a:extLst>
          </p:cNvPr>
          <p:cNvSpPr/>
          <p:nvPr/>
        </p:nvSpPr>
        <p:spPr>
          <a:xfrm>
            <a:off x="753331" y="4095875"/>
            <a:ext cx="1750423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Modell építés,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Machine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/ Data Mining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alg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</p:txBody>
      </p:sp>
      <p:sp>
        <p:nvSpPr>
          <p:cNvPr id="67" name="Téglalap: lekerekített 66">
            <a:extLst>
              <a:ext uri="{FF2B5EF4-FFF2-40B4-BE49-F238E27FC236}">
                <a16:creationId xmlns:a16="http://schemas.microsoft.com/office/drawing/2014/main" id="{BCCCD88A-3A00-49AE-BB03-8428BC6C8320}"/>
              </a:ext>
            </a:extLst>
          </p:cNvPr>
          <p:cNvSpPr/>
          <p:nvPr/>
        </p:nvSpPr>
        <p:spPr>
          <a:xfrm>
            <a:off x="7382700" y="4088860"/>
            <a:ext cx="1750424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Validálás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Monitorozás</a:t>
            </a:r>
          </a:p>
        </p:txBody>
      </p:sp>
      <p:cxnSp>
        <p:nvCxnSpPr>
          <p:cNvPr id="68" name="Egyenes összekötő nyíllal 67">
            <a:extLst>
              <a:ext uri="{FF2B5EF4-FFF2-40B4-BE49-F238E27FC236}">
                <a16:creationId xmlns:a16="http://schemas.microsoft.com/office/drawing/2014/main" id="{E1698B7B-28FB-4431-9A01-5A23C1A828AA}"/>
              </a:ext>
            </a:extLst>
          </p:cNvPr>
          <p:cNvCxnSpPr>
            <a:stCxn id="58" idx="3"/>
            <a:endCxn id="59" idx="1"/>
          </p:cNvCxnSpPr>
          <p:nvPr/>
        </p:nvCxnSpPr>
        <p:spPr>
          <a:xfrm flipV="1">
            <a:off x="8081558" y="846230"/>
            <a:ext cx="304834" cy="1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69" name="Összekötő: szögletes 68">
            <a:extLst>
              <a:ext uri="{FF2B5EF4-FFF2-40B4-BE49-F238E27FC236}">
                <a16:creationId xmlns:a16="http://schemas.microsoft.com/office/drawing/2014/main" id="{A0E3C07F-C090-4E13-A70C-FF8B5A79FFE2}"/>
              </a:ext>
            </a:extLst>
          </p:cNvPr>
          <p:cNvCxnSpPr>
            <a:stCxn id="59" idx="3"/>
            <a:endCxn id="60" idx="0"/>
          </p:cNvCxnSpPr>
          <p:nvPr/>
        </p:nvCxnSpPr>
        <p:spPr>
          <a:xfrm flipH="1">
            <a:off x="7207980" y="846230"/>
            <a:ext cx="2928837" cy="779612"/>
          </a:xfrm>
          <a:prstGeom prst="bentConnector4">
            <a:avLst>
              <a:gd name="adj1" fmla="val -7805"/>
              <a:gd name="adj2" fmla="val 79741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0" name="Egyenes összekötő nyíllal 69">
            <a:extLst>
              <a:ext uri="{FF2B5EF4-FFF2-40B4-BE49-F238E27FC236}">
                <a16:creationId xmlns:a16="http://schemas.microsoft.com/office/drawing/2014/main" id="{9E61EEB3-1C27-4FD4-9D89-4D3246751BCA}"/>
              </a:ext>
            </a:extLst>
          </p:cNvPr>
          <p:cNvCxnSpPr>
            <a:stCxn id="60" idx="3"/>
            <a:endCxn id="61" idx="1"/>
          </p:cNvCxnSpPr>
          <p:nvPr/>
        </p:nvCxnSpPr>
        <p:spPr>
          <a:xfrm>
            <a:off x="8081558" y="2089574"/>
            <a:ext cx="308102" cy="485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1" name="Összekötő: szögletes 70">
            <a:extLst>
              <a:ext uri="{FF2B5EF4-FFF2-40B4-BE49-F238E27FC236}">
                <a16:creationId xmlns:a16="http://schemas.microsoft.com/office/drawing/2014/main" id="{723DB5FE-196C-498D-81B1-3235CCF6D225}"/>
              </a:ext>
            </a:extLst>
          </p:cNvPr>
          <p:cNvCxnSpPr>
            <a:stCxn id="61" idx="3"/>
            <a:endCxn id="62" idx="0"/>
          </p:cNvCxnSpPr>
          <p:nvPr/>
        </p:nvCxnSpPr>
        <p:spPr>
          <a:xfrm flipH="1">
            <a:off x="7531461" y="2090059"/>
            <a:ext cx="2605356" cy="779126"/>
          </a:xfrm>
          <a:prstGeom prst="bentConnector4">
            <a:avLst>
              <a:gd name="adj1" fmla="val -8774"/>
              <a:gd name="adj2" fmla="val 79760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2" name="Összekötő: szögletes 71">
            <a:extLst>
              <a:ext uri="{FF2B5EF4-FFF2-40B4-BE49-F238E27FC236}">
                <a16:creationId xmlns:a16="http://schemas.microsoft.com/office/drawing/2014/main" id="{1A7EF085-9889-4315-9478-A5444EC22572}"/>
              </a:ext>
            </a:extLst>
          </p:cNvPr>
          <p:cNvCxnSpPr>
            <a:cxnSpLocks/>
            <a:stCxn id="40" idx="2"/>
            <a:endCxn id="66" idx="0"/>
          </p:cNvCxnSpPr>
          <p:nvPr/>
        </p:nvCxnSpPr>
        <p:spPr>
          <a:xfrm rot="5400000">
            <a:off x="5550830" y="-132655"/>
            <a:ext cx="306244" cy="8150817"/>
          </a:xfrm>
          <a:prstGeom prst="bentConnector3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3" name="Egyenes összekötő nyíllal 72">
            <a:extLst>
              <a:ext uri="{FF2B5EF4-FFF2-40B4-BE49-F238E27FC236}">
                <a16:creationId xmlns:a16="http://schemas.microsoft.com/office/drawing/2014/main" id="{EB7404B5-2043-443D-AE65-B8E2A9EF71A2}"/>
              </a:ext>
            </a:extLst>
          </p:cNvPr>
          <p:cNvCxnSpPr>
            <a:stCxn id="66" idx="3"/>
            <a:endCxn id="65" idx="1"/>
          </p:cNvCxnSpPr>
          <p:nvPr/>
        </p:nvCxnSpPr>
        <p:spPr>
          <a:xfrm>
            <a:off x="2503754" y="4559607"/>
            <a:ext cx="459367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4" name="Egyenes összekötő nyíllal 73">
            <a:extLst>
              <a:ext uri="{FF2B5EF4-FFF2-40B4-BE49-F238E27FC236}">
                <a16:creationId xmlns:a16="http://schemas.microsoft.com/office/drawing/2014/main" id="{82927F9A-C4E7-478E-86B7-357C62E0319C}"/>
              </a:ext>
            </a:extLst>
          </p:cNvPr>
          <p:cNvCxnSpPr>
            <a:stCxn id="65" idx="3"/>
            <a:endCxn id="64" idx="1"/>
          </p:cNvCxnSpPr>
          <p:nvPr/>
        </p:nvCxnSpPr>
        <p:spPr>
          <a:xfrm flipV="1">
            <a:off x="4713544" y="4557137"/>
            <a:ext cx="459366" cy="247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5" name="Egyenes összekötő nyíllal 74">
            <a:extLst>
              <a:ext uri="{FF2B5EF4-FFF2-40B4-BE49-F238E27FC236}">
                <a16:creationId xmlns:a16="http://schemas.microsoft.com/office/drawing/2014/main" id="{6BF77BAB-A78F-40BD-BD02-3331C92BBFEB}"/>
              </a:ext>
            </a:extLst>
          </p:cNvPr>
          <p:cNvCxnSpPr>
            <a:stCxn id="64" idx="3"/>
            <a:endCxn id="67" idx="1"/>
          </p:cNvCxnSpPr>
          <p:nvPr/>
        </p:nvCxnSpPr>
        <p:spPr>
          <a:xfrm flipV="1">
            <a:off x="6923334" y="4552592"/>
            <a:ext cx="459366" cy="4545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6" name="Egyenes összekötő nyíllal 75">
            <a:extLst>
              <a:ext uri="{FF2B5EF4-FFF2-40B4-BE49-F238E27FC236}">
                <a16:creationId xmlns:a16="http://schemas.microsoft.com/office/drawing/2014/main" id="{35FFF82A-25A4-4673-943F-05323D733894}"/>
              </a:ext>
            </a:extLst>
          </p:cNvPr>
          <p:cNvCxnSpPr>
            <a:stCxn id="67" idx="3"/>
            <a:endCxn id="63" idx="1"/>
          </p:cNvCxnSpPr>
          <p:nvPr/>
        </p:nvCxnSpPr>
        <p:spPr>
          <a:xfrm>
            <a:off x="9133124" y="4552592"/>
            <a:ext cx="459366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7" name="Téglalap: lekerekített 76">
            <a:extLst>
              <a:ext uri="{FF2B5EF4-FFF2-40B4-BE49-F238E27FC236}">
                <a16:creationId xmlns:a16="http://schemas.microsoft.com/office/drawing/2014/main" id="{D0CD9584-A4F2-4E69-AAF8-FE4748F81D96}"/>
              </a:ext>
            </a:extLst>
          </p:cNvPr>
          <p:cNvSpPr/>
          <p:nvPr/>
        </p:nvSpPr>
        <p:spPr>
          <a:xfrm>
            <a:off x="5176177" y="5824917"/>
            <a:ext cx="1747157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Eredmény elemzése, bemutatása</a:t>
            </a:r>
          </a:p>
        </p:txBody>
      </p:sp>
      <p:cxnSp>
        <p:nvCxnSpPr>
          <p:cNvPr id="78" name="Összekötő: szögletes 77">
            <a:extLst>
              <a:ext uri="{FF2B5EF4-FFF2-40B4-BE49-F238E27FC236}">
                <a16:creationId xmlns:a16="http://schemas.microsoft.com/office/drawing/2014/main" id="{0B3D006B-ADF1-44B4-AA8E-094A93DF4FE4}"/>
              </a:ext>
            </a:extLst>
          </p:cNvPr>
          <p:cNvCxnSpPr>
            <a:stCxn id="63" idx="3"/>
            <a:endCxn id="77" idx="0"/>
          </p:cNvCxnSpPr>
          <p:nvPr/>
        </p:nvCxnSpPr>
        <p:spPr>
          <a:xfrm flipH="1">
            <a:off x="6049756" y="4552592"/>
            <a:ext cx="5293158" cy="1272325"/>
          </a:xfrm>
          <a:prstGeom prst="bentConnector4">
            <a:avLst>
              <a:gd name="adj1" fmla="val -4319"/>
              <a:gd name="adj2" fmla="val 68224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9" name="Összekötő: szögletes 78">
            <a:extLst>
              <a:ext uri="{FF2B5EF4-FFF2-40B4-BE49-F238E27FC236}">
                <a16:creationId xmlns:a16="http://schemas.microsoft.com/office/drawing/2014/main" id="{10C06F65-630B-4228-A5B2-3D0088CCD41D}"/>
              </a:ext>
            </a:extLst>
          </p:cNvPr>
          <p:cNvCxnSpPr>
            <a:stCxn id="67" idx="2"/>
            <a:endCxn id="66" idx="2"/>
          </p:cNvCxnSpPr>
          <p:nvPr/>
        </p:nvCxnSpPr>
        <p:spPr>
          <a:xfrm rot="5400000">
            <a:off x="4939721" y="1705146"/>
            <a:ext cx="7015" cy="6629369"/>
          </a:xfrm>
          <a:prstGeom prst="bentConnector3">
            <a:avLst>
              <a:gd name="adj1" fmla="val 3358731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0" name="Összekötő: szögletes 79">
            <a:extLst>
              <a:ext uri="{FF2B5EF4-FFF2-40B4-BE49-F238E27FC236}">
                <a16:creationId xmlns:a16="http://schemas.microsoft.com/office/drawing/2014/main" id="{A36E8165-1116-4BEC-910F-6B5E40B2FE9C}"/>
              </a:ext>
            </a:extLst>
          </p:cNvPr>
          <p:cNvCxnSpPr>
            <a:cxnSpLocks/>
          </p:cNvCxnSpPr>
          <p:nvPr/>
        </p:nvCxnSpPr>
        <p:spPr>
          <a:xfrm rot="5400000">
            <a:off x="6031553" y="2810041"/>
            <a:ext cx="7015" cy="4419579"/>
          </a:xfrm>
          <a:prstGeom prst="bentConnector3">
            <a:avLst>
              <a:gd name="adj1" fmla="val 3358731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1" name="Összekötő: szögletes 80">
            <a:extLst>
              <a:ext uri="{FF2B5EF4-FFF2-40B4-BE49-F238E27FC236}">
                <a16:creationId xmlns:a16="http://schemas.microsoft.com/office/drawing/2014/main" id="{80F32523-5B52-4FBE-A882-4B6E2E9006A2}"/>
              </a:ext>
            </a:extLst>
          </p:cNvPr>
          <p:cNvCxnSpPr>
            <a:stCxn id="67" idx="2"/>
            <a:endCxn id="64" idx="2"/>
          </p:cNvCxnSpPr>
          <p:nvPr/>
        </p:nvCxnSpPr>
        <p:spPr>
          <a:xfrm rot="5400000">
            <a:off x="7150745" y="3913700"/>
            <a:ext cx="4545" cy="2209790"/>
          </a:xfrm>
          <a:prstGeom prst="bentConnector3">
            <a:avLst>
              <a:gd name="adj1" fmla="val 5129703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2" name="Összekötő: görbe 81">
            <a:extLst>
              <a:ext uri="{FF2B5EF4-FFF2-40B4-BE49-F238E27FC236}">
                <a16:creationId xmlns:a16="http://schemas.microsoft.com/office/drawing/2014/main" id="{897D81AC-9BE0-4D30-8C51-6A331860BF55}"/>
              </a:ext>
            </a:extLst>
          </p:cNvPr>
          <p:cNvCxnSpPr>
            <a:stCxn id="63" idx="2"/>
            <a:endCxn id="66" idx="2"/>
          </p:cNvCxnSpPr>
          <p:nvPr/>
        </p:nvCxnSpPr>
        <p:spPr>
          <a:xfrm rot="5400000">
            <a:off x="6044616" y="600251"/>
            <a:ext cx="7015" cy="8839159"/>
          </a:xfrm>
          <a:prstGeom prst="curvedConnector3">
            <a:avLst>
              <a:gd name="adj1" fmla="val 3358731"/>
            </a:avLst>
          </a:prstGeom>
          <a:noFill/>
          <a:ln w="3810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0" name="Téglalap: lekerekített 39">
            <a:extLst>
              <a:ext uri="{FF2B5EF4-FFF2-40B4-BE49-F238E27FC236}">
                <a16:creationId xmlns:a16="http://schemas.microsoft.com/office/drawing/2014/main" id="{DD12192B-CF0B-4644-9759-AA973541B15E}"/>
              </a:ext>
            </a:extLst>
          </p:cNvPr>
          <p:cNvSpPr/>
          <p:nvPr/>
        </p:nvSpPr>
        <p:spPr>
          <a:xfrm>
            <a:off x="8905781" y="2862168"/>
            <a:ext cx="1747157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Leírók kiválasztása</a:t>
            </a:r>
          </a:p>
        </p:txBody>
      </p:sp>
      <p:cxnSp>
        <p:nvCxnSpPr>
          <p:cNvPr id="41" name="Egyenes összekötő nyíllal 40">
            <a:extLst>
              <a:ext uri="{FF2B5EF4-FFF2-40B4-BE49-F238E27FC236}">
                <a16:creationId xmlns:a16="http://schemas.microsoft.com/office/drawing/2014/main" id="{9B5BCD57-7864-45DA-B846-C130D5374610}"/>
              </a:ext>
            </a:extLst>
          </p:cNvPr>
          <p:cNvCxnSpPr>
            <a:cxnSpLocks/>
            <a:stCxn id="62" idx="3"/>
            <a:endCxn id="40" idx="1"/>
          </p:cNvCxnSpPr>
          <p:nvPr/>
        </p:nvCxnSpPr>
        <p:spPr>
          <a:xfrm flipV="1">
            <a:off x="8405039" y="3325900"/>
            <a:ext cx="500742" cy="7017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102509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AD27930-FAFB-5B4F-897B-10F116EA6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Microsoft Team Data Science Process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63A079D-C7E1-D649-82E5-027EAEDAC5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1254" y="1219731"/>
            <a:ext cx="8049491" cy="563826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58F3D-4CD3-EB45-A206-0C073FC7F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08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4193C-2DE8-C941-8A76-77EC567AB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Team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1D7883-5362-1B4B-97DD-779A1B96D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7458" y="1217605"/>
            <a:ext cx="9577083" cy="544751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EAB23F-3838-0E46-887B-93A6F5F93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922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20632" y="3348238"/>
            <a:ext cx="9106263" cy="1200158"/>
          </a:xfrm>
        </p:spPr>
        <p:txBody>
          <a:bodyPr/>
          <a:lstStyle/>
          <a:p>
            <a:r>
              <a:rPr lang="hu-HU" dirty="0"/>
              <a:t>Köszönöm a figyelmet!</a:t>
            </a:r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34BDD74C-5263-464C-AA3C-D945D23978FF}"/>
              </a:ext>
            </a:extLst>
          </p:cNvPr>
          <p:cNvSpPr txBox="1">
            <a:spLocks/>
          </p:cNvSpPr>
          <p:nvPr/>
        </p:nvSpPr>
        <p:spPr>
          <a:xfrm>
            <a:off x="4448153" y="4548395"/>
            <a:ext cx="6060413" cy="927693"/>
          </a:xfrm>
          <a:prstGeom prst="rect">
            <a:avLst/>
          </a:prstGeom>
        </p:spPr>
        <p:txBody>
          <a:bodyPr vert="horz" lIns="457135" tIns="45713" rIns="457135" bIns="45713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3" id="{6EFBBBA6-D918-6643-9690-A16DF43978CD}" vid="{7D925495-A1F2-334E-BCE2-B8E8FC3C275C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8B0AB9FCF381429FB2350922936550" ma:contentTypeVersion="5" ma:contentTypeDescription="Create a new document." ma:contentTypeScope="" ma:versionID="589e65b809d9402ab8dceca0230ce288">
  <xsd:schema xmlns:xsd="http://www.w3.org/2001/XMLSchema" xmlns:xs="http://www.w3.org/2001/XMLSchema" xmlns:p="http://schemas.microsoft.com/office/2006/metadata/properties" xmlns:ns2="740ca137-556d-4ba7-9f00-9f05a5f8f8be" xmlns:ns3="9d5173b9-cce4-49bf-87fc-5ad4908b0ccf" targetNamespace="http://schemas.microsoft.com/office/2006/metadata/properties" ma:root="true" ma:fieldsID="927fbe94633d396d0a875b9787c405b2" ns2:_="" ns3:_="">
    <xsd:import namespace="740ca137-556d-4ba7-9f00-9f05a5f8f8be"/>
    <xsd:import namespace="9d5173b9-cce4-49bf-87fc-5ad4908b0cc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ca137-556d-4ba7-9f00-9f05a5f8f8b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5173b9-cce4-49bf-87fc-5ad4908b0c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509FC8-CF49-4469-B691-AB928BF2A94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514F066-4366-4B85-935A-7C5D6FE0786A}">
  <ds:schemaRefs>
    <ds:schemaRef ds:uri="9d5173b9-cce4-49bf-87fc-5ad4908b0ccf"/>
    <ds:schemaRef ds:uri="http://schemas.microsoft.com/office/2006/documentManagement/types"/>
    <ds:schemaRef ds:uri="http://schemas.microsoft.com/office/2006/metadata/properties"/>
    <ds:schemaRef ds:uri="http://purl.org/dc/elements/1.1/"/>
    <ds:schemaRef ds:uri="740ca137-556d-4ba7-9f00-9f05a5f8f8be"/>
    <ds:schemaRef ds:uri="http://purl.org/dc/dcmitype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A01FE4C-121F-4B4A-BDD7-010B08DC73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ca137-556d-4ba7-9f00-9f05a5f8f8be"/>
    <ds:schemaRef ds:uri="9d5173b9-cce4-49bf-87fc-5ad4908b0c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Telekom01</Template>
  <TotalTime>4858</TotalTime>
  <Words>279</Words>
  <Application>Microsoft Macintosh PowerPoint</Application>
  <PresentationFormat>Widescreen</PresentationFormat>
  <Paragraphs>60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Segoe UI</vt:lpstr>
      <vt:lpstr>Segoe UI Semibold</vt:lpstr>
      <vt:lpstr>Titillium</vt:lpstr>
      <vt:lpstr>Wingdings</vt:lpstr>
      <vt:lpstr>Thème Office</vt:lpstr>
      <vt:lpstr>Office Theme</vt:lpstr>
      <vt:lpstr>Gépi tanulás, elemzés folyamata</vt:lpstr>
      <vt:lpstr>Az MI előtt uralni kell a Big Data-t! Azaz  legyenek meg az adatok!</vt:lpstr>
      <vt:lpstr>Folyamat, technikai erőfeszítések, költségvetés</vt:lpstr>
      <vt:lpstr>Elemzési folyamat</vt:lpstr>
      <vt:lpstr>PowerPoint Presentation</vt:lpstr>
      <vt:lpstr>Microsoft Team Data Science Process</vt:lpstr>
      <vt:lpstr>Team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Adam Tarcsi;Pál Tamás;Nagyfi Richárd</dc:creator>
  <cp:lastModifiedBy>Tarcsi Ádám</cp:lastModifiedBy>
  <cp:revision>350</cp:revision>
  <cp:lastPrinted>2018-02-08T09:25:59Z</cp:lastPrinted>
  <dcterms:created xsi:type="dcterms:W3CDTF">2018-02-01T14:05:08Z</dcterms:created>
  <dcterms:modified xsi:type="dcterms:W3CDTF">2020-07-05T20:50:15Z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0x010100BE8B0AB9FCF381429FB2350922936550</vt:lpwstr>
  </property>
</Properties>
</file>